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6" r:id="rId4"/>
    <p:sldId id="257" r:id="rId5"/>
    <p:sldId id="259" r:id="rId6"/>
    <p:sldId id="279" r:id="rId7"/>
    <p:sldId id="280" r:id="rId8"/>
    <p:sldId id="281" r:id="rId9"/>
    <p:sldId id="277" r:id="rId10"/>
    <p:sldId id="262" r:id="rId11"/>
    <p:sldId id="271" r:id="rId12"/>
    <p:sldId id="270" r:id="rId13"/>
    <p:sldId id="278" r:id="rId14"/>
    <p:sldId id="28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117" d="100"/>
          <a:sy n="117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CB6171-1AB7-4B1B-9288-9FCD57641451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49188C-2EC7-4EE8-9E32-FEC2CF6A2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6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C890E1-E83F-44C8-ADC1-CAB15F2E88FE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F3CBA5-AE71-4AE5-BFEF-13482E09E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3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3CBA5-AE71-4AE5-BFEF-13482E09EE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8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2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6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2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3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2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9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bg2">
                <a:lumMod val="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AB87A-466B-4DA5-8262-ECA25C53480D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8DF2-F05F-4CE0-B6D4-46FDD7238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05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EPA is overseeing the RI/FS for the Rolling Knolls Landfill being conducted by several companies under a 2005 administrative order on consent</a:t>
            </a:r>
            <a:endParaRPr lang="en-US" sz="2000" dirty="0"/>
          </a:p>
          <a:p>
            <a:r>
              <a:rPr lang="en-US" sz="2000" dirty="0" smtClean="0"/>
              <a:t>EPA </a:t>
            </a:r>
            <a:r>
              <a:rPr lang="en-US" sz="2000" dirty="0"/>
              <a:t>has been providing CAG members with updates on current </a:t>
            </a:r>
            <a:r>
              <a:rPr lang="en-US" sz="2000" dirty="0" smtClean="0"/>
              <a:t>status of the RI/FS </a:t>
            </a:r>
            <a:endParaRPr lang="en-US" sz="2000" dirty="0"/>
          </a:p>
          <a:p>
            <a:r>
              <a:rPr lang="en-US" sz="2000" dirty="0" smtClean="0"/>
              <a:t>So where does USFWS and the Refuge fit in?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8" t="-49" r="10194" b="49"/>
          <a:stretch/>
        </p:blipFill>
        <p:spPr>
          <a:xfrm>
            <a:off x="4343400" y="1600201"/>
            <a:ext cx="4724400" cy="376774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15000" y="4267200"/>
            <a:ext cx="2907175" cy="1066800"/>
            <a:chOff x="5866435" y="5322091"/>
            <a:chExt cx="2907175" cy="1066800"/>
          </a:xfrm>
        </p:grpSpPr>
        <p:pic>
          <p:nvPicPr>
            <p:cNvPr id="10" name="Picture 6" descr="05 goose &amp; shield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810" y="5333998"/>
              <a:ext cx="1828800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OICOLp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435" y="5322091"/>
              <a:ext cx="10668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40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Based on FWS review to date 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FWS has concerns with FS alternatives that do not fully cap/contain the landfill waste</a:t>
            </a:r>
          </a:p>
          <a:p>
            <a:pPr>
              <a:spcBef>
                <a:spcPts val="600"/>
              </a:spcBef>
            </a:pPr>
            <a:r>
              <a:rPr lang="en-US" sz="2100" dirty="0" smtClean="0"/>
              <a:t>RI data adequate to support capping, but not to allow waste to remain uncapped/uncontained</a:t>
            </a:r>
            <a:endParaRPr lang="en-US" sz="2100" dirty="0"/>
          </a:p>
          <a:p>
            <a:pPr lvl="1"/>
            <a:r>
              <a:rPr lang="en-US" sz="2100" dirty="0" smtClean="0"/>
              <a:t>≈ 1 surface soil sample per acre</a:t>
            </a:r>
            <a:endParaRPr lang="en-US" sz="2100" dirty="0"/>
          </a:p>
          <a:p>
            <a:pPr lvl="1"/>
            <a:r>
              <a:rPr lang="en-US" sz="2100" dirty="0" smtClean="0"/>
              <a:t>Limited subsurface soil data</a:t>
            </a:r>
          </a:p>
          <a:p>
            <a:pPr lvl="1"/>
            <a:r>
              <a:rPr lang="en-US" sz="2100" dirty="0" smtClean="0"/>
              <a:t>Limited data collected in Refuge</a:t>
            </a:r>
          </a:p>
          <a:p>
            <a:pPr>
              <a:spcBef>
                <a:spcPts val="600"/>
              </a:spcBef>
            </a:pPr>
            <a:r>
              <a:rPr lang="en-US" sz="2100" dirty="0" smtClean="0"/>
              <a:t>Soil standards used to identify COCs are human health based</a:t>
            </a:r>
            <a:endParaRPr lang="en-US" sz="2100" dirty="0"/>
          </a:p>
          <a:p>
            <a:pPr>
              <a:spcBef>
                <a:spcPts val="600"/>
              </a:spcBef>
            </a:pPr>
            <a:r>
              <a:rPr lang="en-US" sz="2100" dirty="0" smtClean="0"/>
              <a:t>Impacts </a:t>
            </a:r>
            <a:r>
              <a:rPr lang="en-US" sz="2100" dirty="0"/>
              <a:t>to the Wilderness </a:t>
            </a:r>
            <a:r>
              <a:rPr lang="en-US" sz="2100" dirty="0" smtClean="0"/>
              <a:t>Area from uncapped/uncontained waste have not been fully evaluated</a:t>
            </a:r>
            <a:endParaRPr lang="en-US" sz="21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9667" y="1524000"/>
            <a:ext cx="4246830" cy="31875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510540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Alternatives evaluated in draft FS focused on human health risks rather than risks to wildlife, which are of critical concern to FWS in managing the Refuge</a:t>
            </a:r>
          </a:p>
        </p:txBody>
      </p:sp>
    </p:spTree>
    <p:extLst>
      <p:ext uri="{BB962C8B-B14F-4D97-AF65-F5344CB8AC3E}">
        <p14:creationId xmlns:p14="http://schemas.microsoft.com/office/powerpoint/2010/main" val="24539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9600" y="1371600"/>
            <a:ext cx="3885001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FWS </a:t>
            </a:r>
            <a:r>
              <a:rPr lang="en-US" sz="4000" dirty="0" smtClean="0"/>
              <a:t>comments on draft FS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530"/>
            <a:ext cx="3810000" cy="374747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800"/>
              </a:spcBef>
            </a:pPr>
            <a:r>
              <a:rPr lang="en-US" sz="8000" dirty="0"/>
              <a:t>FWS has provided comments </a:t>
            </a:r>
            <a:r>
              <a:rPr lang="en-US" sz="8000" dirty="0" smtClean="0"/>
              <a:t>to EPA on draft versions of the FS</a:t>
            </a:r>
            <a:endParaRPr lang="en-US" sz="8000" dirty="0"/>
          </a:p>
          <a:p>
            <a:pPr>
              <a:spcBef>
                <a:spcPts val="1800"/>
              </a:spcBef>
            </a:pPr>
            <a:r>
              <a:rPr lang="en-US" sz="8000" dirty="0" smtClean="0"/>
              <a:t>Only one alternative in the draft FS would require all landfill waste to be capped; this alternative proposes capping </a:t>
            </a:r>
            <a:r>
              <a:rPr lang="en-US" sz="8000" dirty="0"/>
              <a:t>the landfill “as is” with offsite </a:t>
            </a:r>
            <a:r>
              <a:rPr lang="en-US" sz="8000" dirty="0" smtClean="0"/>
              <a:t>material</a:t>
            </a:r>
          </a:p>
          <a:p>
            <a:pPr>
              <a:spcBef>
                <a:spcPts val="1800"/>
              </a:spcBef>
            </a:pPr>
            <a:r>
              <a:rPr lang="en-US" sz="8000" dirty="0" smtClean="0"/>
              <a:t>All other proposed alternatives would </a:t>
            </a:r>
            <a:r>
              <a:rPr lang="en-US" sz="8000" dirty="0"/>
              <a:t>allow uncapped landfill waste to remain on and adjacent to the Wilderness </a:t>
            </a:r>
            <a:r>
              <a:rPr lang="en-US" sz="8000" dirty="0" smtClean="0"/>
              <a:t>Area</a:t>
            </a:r>
            <a:endParaRPr lang="en-US" sz="6000" dirty="0" smtClean="0"/>
          </a:p>
          <a:p>
            <a:pPr>
              <a:spcBef>
                <a:spcPts val="1800"/>
              </a:spcBef>
            </a:pPr>
            <a:endParaRPr lang="en-US" sz="6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FWS has recommended that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733" y="1752600"/>
            <a:ext cx="4038600" cy="380999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FS evaluate how each alternative will address the wilderness character of the Refuge Wilderness Area under the Wilderness Act</a:t>
            </a:r>
          </a:p>
          <a:p>
            <a:r>
              <a:rPr lang="en-US" sz="2000" dirty="0" smtClean="0"/>
              <a:t>The FS evaluate additional alternatives that would remove or cap the waste in the Wilderness Area</a:t>
            </a:r>
          </a:p>
          <a:p>
            <a:r>
              <a:rPr lang="en-US" sz="2000" dirty="0" smtClean="0"/>
              <a:t>FWS and EPA work together to ensure the FS issued for public comment addresses these concerns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52600"/>
            <a:ext cx="4038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2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 a practical matter 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426104"/>
            <a:ext cx="4495800" cy="505089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dirty="0" smtClean="0"/>
              <a:t>Three possible alternatives to address the wilderness character of the Refuge include:</a:t>
            </a:r>
          </a:p>
          <a:p>
            <a:pPr marL="44577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Remove </a:t>
            </a:r>
            <a:r>
              <a:rPr lang="en-US" sz="1800" dirty="0"/>
              <a:t>waste and contaminated soil/sediment from </a:t>
            </a:r>
            <a:r>
              <a:rPr lang="en-US" sz="1800" dirty="0" smtClean="0"/>
              <a:t>the Wilderness </a:t>
            </a:r>
            <a:r>
              <a:rPr lang="en-US" sz="1800" dirty="0"/>
              <a:t>Area and </a:t>
            </a:r>
            <a:r>
              <a:rPr lang="en-US" sz="1800" dirty="0" smtClean="0"/>
              <a:t>establish wetland vegetation; </a:t>
            </a:r>
            <a:r>
              <a:rPr lang="en-US" sz="1800" dirty="0"/>
              <a:t>consolidate </a:t>
            </a:r>
            <a:r>
              <a:rPr lang="en-US" sz="1800" dirty="0" smtClean="0"/>
              <a:t>removed material on </a:t>
            </a:r>
            <a:r>
              <a:rPr lang="en-US" sz="1800" dirty="0"/>
              <a:t>private portion of the landfill </a:t>
            </a:r>
            <a:r>
              <a:rPr lang="en-US" sz="1800" dirty="0" smtClean="0"/>
              <a:t>and cap with clay available onsite; establish </a:t>
            </a:r>
            <a:r>
              <a:rPr lang="en-US" sz="1800" dirty="0"/>
              <a:t>native warm season </a:t>
            </a:r>
            <a:r>
              <a:rPr lang="en-US" sz="1800" dirty="0" smtClean="0"/>
              <a:t>grasses/meadow mix on cap</a:t>
            </a:r>
          </a:p>
          <a:p>
            <a:pPr marL="44577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Cap </a:t>
            </a:r>
            <a:r>
              <a:rPr lang="en-US" sz="1800" dirty="0"/>
              <a:t>entire </a:t>
            </a:r>
            <a:r>
              <a:rPr lang="en-US" sz="1800" dirty="0" smtClean="0"/>
              <a:t>landfill; establish </a:t>
            </a:r>
            <a:r>
              <a:rPr lang="en-US" sz="1800" dirty="0"/>
              <a:t>native warm season </a:t>
            </a:r>
            <a:r>
              <a:rPr lang="en-US" sz="1800" dirty="0" smtClean="0"/>
              <a:t>grasses/meadow mix on cap</a:t>
            </a:r>
          </a:p>
          <a:p>
            <a:pPr marL="44577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Cap </a:t>
            </a:r>
            <a:r>
              <a:rPr lang="en-US" sz="1800" dirty="0" smtClean="0"/>
              <a:t>the waste on the Wilderness Area; establish native warm season grasses/ meadow mix on cap; install </a:t>
            </a:r>
            <a:r>
              <a:rPr lang="en-US" sz="1800" dirty="0"/>
              <a:t>engineering </a:t>
            </a:r>
            <a:r>
              <a:rPr lang="en-US" sz="1800" dirty="0" smtClean="0"/>
              <a:t>controls </a:t>
            </a:r>
            <a:r>
              <a:rPr lang="en-US" sz="1800" dirty="0"/>
              <a:t>to </a:t>
            </a:r>
            <a:r>
              <a:rPr lang="en-US" sz="1800" dirty="0" smtClean="0"/>
              <a:t>prevent the migration of contaminants from any landfill area not capped or contained</a:t>
            </a: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endParaRPr lang="en-US" sz="1800" dirty="0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660674" cy="255137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57600" cy="2684855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Fecske\Desktop\Photos\Friends of Great Swamp Photo Entries\GS070630Wolfe Barry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/>
          <a:stretch/>
        </p:blipFill>
        <p:spPr bwMode="auto">
          <a:xfrm>
            <a:off x="1015042" y="1202734"/>
            <a:ext cx="7239000" cy="54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Wilderness Area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00200" y="2067089"/>
            <a:ext cx="6019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endParaRPr lang="en-US" sz="2000" i="1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en-US" sz="2000" i="1" dirty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2000" i="1" dirty="0" smtClean="0">
                <a:solidFill>
                  <a:schemeClr val="bg1"/>
                </a:solidFill>
              </a:rPr>
              <a:t>Wilderness </a:t>
            </a:r>
            <a:r>
              <a:rPr lang="en-US" sz="2000" i="1" dirty="0">
                <a:solidFill>
                  <a:schemeClr val="bg1"/>
                </a:solidFill>
              </a:rPr>
              <a:t>areas “shall be administered for the use and enjoyment of the American people in such manner as will leave them </a:t>
            </a:r>
            <a:r>
              <a:rPr lang="en-US" sz="2000" b="1" i="1" dirty="0">
                <a:solidFill>
                  <a:schemeClr val="bg1"/>
                </a:solidFill>
              </a:rPr>
              <a:t>unimpaired for future use and enjoyment as wilderness…”</a:t>
            </a:r>
          </a:p>
          <a:p>
            <a:pPr>
              <a:lnSpc>
                <a:spcPct val="170000"/>
              </a:lnSpc>
            </a:pPr>
            <a:endParaRPr lang="en-US" sz="2000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Wilderness Act, 16 U.S.C. </a:t>
            </a:r>
            <a:r>
              <a:rPr lang="en-US" sz="2000" dirty="0">
                <a:solidFill>
                  <a:schemeClr val="bg1"/>
                </a:solidFill>
              </a:rPr>
              <a:t>§ </a:t>
            </a:r>
            <a:r>
              <a:rPr lang="en-US" sz="2000" i="1" dirty="0">
                <a:solidFill>
                  <a:schemeClr val="bg1"/>
                </a:solidFill>
              </a:rPr>
              <a:t>1131(a)</a:t>
            </a:r>
          </a:p>
        </p:txBody>
      </p:sp>
    </p:spTree>
    <p:extLst>
      <p:ext uri="{BB962C8B-B14F-4D97-AF65-F5344CB8AC3E}">
        <p14:creationId xmlns:p14="http://schemas.microsoft.com/office/powerpoint/2010/main" val="27568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Role is a Bit Unique…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Neighbor/Community Member</a:t>
            </a:r>
          </a:p>
          <a:p>
            <a:endParaRPr lang="en-US" sz="2000" dirty="0"/>
          </a:p>
          <a:p>
            <a:r>
              <a:rPr lang="en-US" sz="2000" dirty="0" smtClean="0"/>
              <a:t>Refuge/Wilderness Area Manager</a:t>
            </a:r>
          </a:p>
          <a:p>
            <a:endParaRPr lang="en-US" sz="2000" dirty="0" smtClean="0"/>
          </a:p>
          <a:p>
            <a:r>
              <a:rPr lang="en-US" sz="2000" dirty="0" smtClean="0"/>
              <a:t>Natural </a:t>
            </a:r>
            <a:r>
              <a:rPr lang="en-US" sz="2000" dirty="0"/>
              <a:t>Resource </a:t>
            </a:r>
            <a:r>
              <a:rPr lang="en-US" sz="2000" dirty="0" smtClean="0"/>
              <a:t>Trustee</a:t>
            </a:r>
          </a:p>
          <a:p>
            <a:endParaRPr lang="en-US" sz="2000" dirty="0" smtClean="0"/>
          </a:p>
          <a:p>
            <a:r>
              <a:rPr lang="en-US" sz="2000" dirty="0" smtClean="0"/>
              <a:t>Potentially Responsible </a:t>
            </a:r>
            <a:r>
              <a:rPr lang="en-US" sz="2000" dirty="0"/>
              <a:t>Party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649165" cy="2819400"/>
          </a:xfrm>
        </p:spPr>
      </p:pic>
      <p:sp>
        <p:nvSpPr>
          <p:cNvPr id="10" name="TextBox 9"/>
          <p:cNvSpPr txBox="1"/>
          <p:nvPr/>
        </p:nvSpPr>
        <p:spPr>
          <a:xfrm>
            <a:off x="4419600" y="4495800"/>
            <a:ext cx="10807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courtesy of GQ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537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part of the landfill on the Refuge?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3739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Late 1950s – Port Authority </a:t>
            </a:r>
            <a:r>
              <a:rPr lang="en-US" sz="2000" dirty="0"/>
              <a:t>of </a:t>
            </a:r>
            <a:r>
              <a:rPr lang="en-US" sz="2000" dirty="0" smtClean="0"/>
              <a:t>NY/NJ wanted to develop area into a </a:t>
            </a:r>
            <a:r>
              <a:rPr lang="en-US" sz="2000" dirty="0"/>
              <a:t>major regional </a:t>
            </a:r>
            <a:r>
              <a:rPr lang="en-US" sz="2000" dirty="0" smtClean="0"/>
              <a:t>airport; several opposition organizations formed</a:t>
            </a:r>
          </a:p>
          <a:p>
            <a:r>
              <a:rPr lang="en-US" sz="2000" dirty="0" smtClean="0"/>
              <a:t>1960 – North </a:t>
            </a:r>
            <a:r>
              <a:rPr lang="en-US" sz="2000" dirty="0"/>
              <a:t>American Wildlife Federation </a:t>
            </a:r>
            <a:r>
              <a:rPr lang="en-US" sz="2000" dirty="0" smtClean="0"/>
              <a:t>formed the Great </a:t>
            </a:r>
            <a:r>
              <a:rPr lang="en-US" sz="2000" dirty="0"/>
              <a:t>Swamp </a:t>
            </a:r>
            <a:r>
              <a:rPr lang="en-US" sz="2000" dirty="0" smtClean="0"/>
              <a:t>Committee</a:t>
            </a:r>
          </a:p>
          <a:p>
            <a:r>
              <a:rPr lang="en-US" sz="2000" dirty="0" smtClean="0"/>
              <a:t>Mid 1960s – 2,600 acres purchased and donated to US to create the Great Swamp National Wildlife Refuge</a:t>
            </a:r>
          </a:p>
          <a:p>
            <a:r>
              <a:rPr lang="en-US" sz="2000" dirty="0" smtClean="0"/>
              <a:t>Included a portion of the Rolling Knolls landfill and a deed condition that allowed sanitary landfill operations to continue in that area through 1968</a:t>
            </a:r>
          </a:p>
          <a:p>
            <a:r>
              <a:rPr lang="en-US" sz="2000" dirty="0" smtClean="0"/>
              <a:t>Conservation groups sought additional protection for the donated lands, which were designated a National Wilderness Area in 1968</a:t>
            </a:r>
          </a:p>
          <a:p>
            <a:r>
              <a:rPr lang="en-US" sz="2000" dirty="0" smtClean="0"/>
              <a:t>With this designation came a requirement to return the lands to  a more natural state and many roads, houses, and other works of man were removed to enhance wildlife habitat</a:t>
            </a:r>
          </a:p>
        </p:txBody>
      </p:sp>
    </p:spTree>
    <p:extLst>
      <p:ext uri="{BB962C8B-B14F-4D97-AF65-F5344CB8AC3E}">
        <p14:creationId xmlns:p14="http://schemas.microsoft.com/office/powerpoint/2010/main" val="26753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little about us….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50 years of combined experience in the Superfund </a:t>
            </a:r>
            <a:r>
              <a:rPr lang="en-US" sz="2000" dirty="0"/>
              <a:t>c</a:t>
            </a:r>
            <a:r>
              <a:rPr lang="en-US" sz="2000" dirty="0" smtClean="0"/>
              <a:t>leanup process </a:t>
            </a:r>
          </a:p>
          <a:p>
            <a:r>
              <a:rPr lang="en-US" sz="2000" dirty="0" smtClean="0"/>
              <a:t>Have particular expertise in evaluating risks to ecological receptors/resources</a:t>
            </a:r>
            <a:endParaRPr lang="en-US" sz="2000" dirty="0"/>
          </a:p>
          <a:p>
            <a:r>
              <a:rPr lang="en-US" sz="2000" dirty="0" smtClean="0"/>
              <a:t>Have expertise in Refuge ecosystems and how they support wildlife and other biological resources</a:t>
            </a:r>
          </a:p>
          <a:p>
            <a:r>
              <a:rPr lang="en-US" sz="2000" dirty="0" smtClean="0"/>
              <a:t>Responsible for protecting the Refuge and Wilderness Area for the benefit of the community and future generations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t="17339" r="2524" b="7621"/>
          <a:stretch/>
        </p:blipFill>
        <p:spPr bwMode="auto">
          <a:xfrm>
            <a:off x="4983042" y="1600200"/>
            <a:ext cx="3779957" cy="507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5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Open Communication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2015 - </a:t>
            </a:r>
            <a:r>
              <a:rPr lang="en-US" sz="2000" dirty="0" smtClean="0"/>
              <a:t>Refuge </a:t>
            </a:r>
            <a:r>
              <a:rPr lang="en-US" sz="2000" dirty="0"/>
              <a:t>initiated informal meetings with the Miele Trust and </a:t>
            </a:r>
            <a:r>
              <a:rPr lang="en-US" sz="2000" dirty="0" smtClean="0"/>
              <a:t>the companies performing the RI/FS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Met regularly onsite (usually 3 times per year)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Meetings increased communication </a:t>
            </a:r>
            <a:r>
              <a:rPr lang="en-US" sz="2000" dirty="0"/>
              <a:t>and </a:t>
            </a:r>
            <a:r>
              <a:rPr lang="en-US" sz="2000" dirty="0" smtClean="0"/>
              <a:t>discussion of site issues related to the Wilderness Area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Important that the FS alternatives evaluated and the remedy selected address the Wilderness Area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FWS </a:t>
            </a:r>
            <a:r>
              <a:rPr lang="en-US" sz="2000" dirty="0"/>
              <a:t>found these </a:t>
            </a:r>
            <a:r>
              <a:rPr lang="en-US" sz="2000" dirty="0" smtClean="0"/>
              <a:t>meetings </a:t>
            </a:r>
            <a:r>
              <a:rPr lang="en-US" sz="2000" dirty="0"/>
              <a:t>very constructive and </a:t>
            </a:r>
            <a:r>
              <a:rPr lang="en-US" sz="2000" dirty="0" smtClean="0"/>
              <a:t>beneficial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An outgrowth of these meeting was a discussion of important wilderness and community-friendly considerations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Important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953000" cy="381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Onsite native clay is available to cap/contain landfill waste</a:t>
            </a:r>
          </a:p>
          <a:p>
            <a:pPr lvl="1"/>
            <a:r>
              <a:rPr lang="en-US" sz="1800" dirty="0" smtClean="0"/>
              <a:t>Less truck traffic, emissions and disruption to local community</a:t>
            </a:r>
          </a:p>
          <a:p>
            <a:pPr lvl="1"/>
            <a:r>
              <a:rPr lang="en-US" sz="1800" dirty="0" smtClean="0"/>
              <a:t>Potentially </a:t>
            </a:r>
            <a:r>
              <a:rPr lang="en-US" sz="1800" dirty="0"/>
              <a:t>lower </a:t>
            </a:r>
            <a:r>
              <a:rPr lang="en-US" sz="1800" dirty="0" smtClean="0"/>
              <a:t>costs</a:t>
            </a:r>
          </a:p>
          <a:p>
            <a:pPr lvl="1"/>
            <a:r>
              <a:rPr lang="en-US" sz="1800" dirty="0" smtClean="0"/>
              <a:t>Successfully implemented at two other sites on the Refuge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Additional grassland habitat established on the landfill cap will benefit wildlife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Future use of site for passive recreation area with trails, wildlife viewing opportunities and fishing ponds will benefit the community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90800"/>
            <a:ext cx="3712282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219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Wilderness areas “shall be administered for the use and enjoyment of the American people in such manner as will leave them </a:t>
            </a:r>
            <a:r>
              <a:rPr lang="en-US" b="1" i="1" dirty="0" smtClean="0"/>
              <a:t>unimpaired for future use and enjoyment as wilderness</a:t>
            </a:r>
            <a:r>
              <a:rPr lang="en-US" dirty="0" smtClean="0"/>
              <a:t>” (Wilderness Act, 16 U.S.C. § 1131(a))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Asbestos Dump OU3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827308" cy="4525963"/>
          </a:xfrm>
        </p:spPr>
      </p:pic>
    </p:spTree>
    <p:extLst>
      <p:ext uri="{BB962C8B-B14F-4D97-AF65-F5344CB8AC3E}">
        <p14:creationId xmlns:p14="http://schemas.microsoft.com/office/powerpoint/2010/main" val="26890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Harding Landfill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239000" cy="467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0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FWS </a:t>
            </a:r>
            <a:r>
              <a:rPr lang="en-US" sz="4000" dirty="0"/>
              <a:t>involvement in RI/FS </a:t>
            </a:r>
            <a:r>
              <a:rPr lang="en-US" sz="4000" dirty="0" smtClean="0"/>
              <a:t>Process so far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524001"/>
            <a:ext cx="7315200" cy="3810000"/>
          </a:xfrm>
        </p:spPr>
        <p:txBody>
          <a:bodyPr/>
          <a:lstStyle/>
          <a:p>
            <a:r>
              <a:rPr lang="en-US" sz="2000" dirty="0" smtClean="0"/>
              <a:t>Rolling Knolls Landfill was </a:t>
            </a:r>
            <a:r>
              <a:rPr lang="en-US" sz="2000" dirty="0"/>
              <a:t>listed on the </a:t>
            </a:r>
            <a:r>
              <a:rPr lang="en-US" sz="2000" dirty="0" smtClean="0"/>
              <a:t>NPL in 2003; proximity to the Refuge/Wilderness Area and impact to wildlife important considerations</a:t>
            </a:r>
            <a:endParaRPr lang="en-US" sz="2000" dirty="0"/>
          </a:p>
          <a:p>
            <a:r>
              <a:rPr lang="en-US" sz="2000" dirty="0" smtClean="0"/>
              <a:t>FWS </a:t>
            </a:r>
            <a:r>
              <a:rPr lang="en-US" sz="2000" dirty="0"/>
              <a:t>involvement was limited during RI field work</a:t>
            </a:r>
          </a:p>
          <a:p>
            <a:pPr lvl="1"/>
            <a:r>
              <a:rPr lang="en-US" sz="2000" dirty="0"/>
              <a:t>EPA negotiated an agreement with several companies for performance of the RI/FS in 2005</a:t>
            </a:r>
          </a:p>
          <a:p>
            <a:pPr lvl="1"/>
            <a:r>
              <a:rPr lang="en-US" sz="2000" dirty="0"/>
              <a:t>RI field work was performed in several phases beginning in 2007 and ending in 2015</a:t>
            </a:r>
          </a:p>
          <a:p>
            <a:r>
              <a:rPr lang="en-US" sz="2000" dirty="0"/>
              <a:t>FWS involvement in RI/FS process increased as documents began to be drafted</a:t>
            </a:r>
          </a:p>
          <a:p>
            <a:r>
              <a:rPr lang="en-US" sz="2000" dirty="0"/>
              <a:t>Draft RI/FS documents have been provided to FWS for comment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903</Words>
  <Application>Microsoft Office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</vt:lpstr>
      <vt:lpstr>Our Role is a Bit Unique…</vt:lpstr>
      <vt:lpstr>Why is part of the landfill on the Refuge?</vt:lpstr>
      <vt:lpstr>A little about us….</vt:lpstr>
      <vt:lpstr>Open Communication</vt:lpstr>
      <vt:lpstr>Important Considerations</vt:lpstr>
      <vt:lpstr>Asbestos Dump OU3</vt:lpstr>
      <vt:lpstr>Harding Landfill</vt:lpstr>
      <vt:lpstr>FWS involvement in RI/FS Process so far</vt:lpstr>
      <vt:lpstr>Based on FWS review to date …</vt:lpstr>
      <vt:lpstr>FWS comments on draft FS</vt:lpstr>
      <vt:lpstr>FWS has recommended that …</vt:lpstr>
      <vt:lpstr>As a practical matter …</vt:lpstr>
      <vt:lpstr>Wilderness Area</vt:lpstr>
    </vt:vector>
  </TitlesOfParts>
  <Company>U.S. Fish &amp; Wildlife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Molnar, George Christopher</dc:creator>
  <cp:lastModifiedBy>Molnar, George Christopher</cp:lastModifiedBy>
  <cp:revision>127</cp:revision>
  <cp:lastPrinted>2019-03-05T14:17:08Z</cp:lastPrinted>
  <dcterms:created xsi:type="dcterms:W3CDTF">2019-02-04T19:26:50Z</dcterms:created>
  <dcterms:modified xsi:type="dcterms:W3CDTF">2019-03-12T13:10:27Z</dcterms:modified>
</cp:coreProperties>
</file>