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415" r:id="rId3"/>
    <p:sldId id="402" r:id="rId4"/>
    <p:sldId id="416" r:id="rId5"/>
    <p:sldId id="284" r:id="rId6"/>
    <p:sldId id="394" r:id="rId7"/>
    <p:sldId id="427" r:id="rId8"/>
    <p:sldId id="422" r:id="rId9"/>
    <p:sldId id="428" r:id="rId10"/>
    <p:sldId id="423" r:id="rId11"/>
    <p:sldId id="424" r:id="rId12"/>
    <p:sldId id="417" r:id="rId13"/>
    <p:sldId id="421" r:id="rId14"/>
    <p:sldId id="429" r:id="rId15"/>
    <p:sldId id="430" r:id="rId16"/>
    <p:sldId id="425" r:id="rId17"/>
    <p:sldId id="426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81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CB6171-1AB7-4B1B-9288-9FCD5764145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9188C-2EC7-4EE8-9E32-FEC2CF6A2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63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C890E1-E83F-44C8-ADC1-CAB15F2E88F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F3CBA5-AE71-4AE5-BFEF-13482E09E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37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BAD2B-9601-4374-8178-0E9A718C1E44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8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F6B3-338B-43E0-A79A-365A21447975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C8310-A4F9-4052-A27A-485BA7264CF5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2118-B9C2-4A9D-918D-27D7FCB364BC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E33-19AF-40EE-9577-056EAC7E3BDD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6B68-0ABE-409F-A2C3-DF0A62365DE8}" type="datetime1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040F-99F7-45B3-8B48-A5A757A0F9DA}" type="datetime1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3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7693-1AEF-495A-B4FC-D978C14AFCCB}" type="datetime1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9EE6-B7FF-4DF9-9801-C96DBE4C086C}" type="datetime1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6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C3F47-F5AB-4F24-956D-C9FAD96F79EC}" type="datetime1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5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DE22-4DFB-4A03-96DE-B13CC2ED4B94}" type="datetime1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9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bg2">
                <a:lumMod val="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2F2C5-BE00-49EE-B76C-C19FB0EAEE15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8DF2-F05F-4CE0-B6D4-46FDD7238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9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370667" y="5440361"/>
            <a:ext cx="4123266" cy="1417639"/>
            <a:chOff x="5866435" y="5322091"/>
            <a:chExt cx="2907175" cy="1066800"/>
          </a:xfrm>
        </p:grpSpPr>
        <p:pic>
          <p:nvPicPr>
            <p:cNvPr id="10" name="Picture 6" descr="05 goose &amp; shield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810" y="5333998"/>
              <a:ext cx="1828800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DOICOLp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435" y="5322091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1416702-AD34-4D0E-B194-1375D475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Rolling Knolls Landfill</a:t>
            </a:r>
            <a:br>
              <a:rPr lang="en-US" sz="3600" dirty="0"/>
            </a:br>
            <a:r>
              <a:rPr lang="en-US" sz="3600" dirty="0"/>
              <a:t>Data Gaps Investigation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AC08F-684E-4AD0-ABA3-3DBCF2903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489" y="1836178"/>
            <a:ext cx="4310941" cy="3201465"/>
          </a:xfrm>
          <a:prstGeom prst="rect">
            <a:avLst/>
          </a:prstGeom>
        </p:spPr>
      </p:pic>
      <p:pic>
        <p:nvPicPr>
          <p:cNvPr id="6" name="Content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138BF37B-2ABE-449F-83DC-FA432180C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268" y="1816322"/>
            <a:ext cx="4066323" cy="3049742"/>
          </a:xfrm>
        </p:spPr>
      </p:pic>
    </p:spTree>
    <p:extLst>
      <p:ext uri="{BB962C8B-B14F-4D97-AF65-F5344CB8AC3E}">
        <p14:creationId xmlns:p14="http://schemas.microsoft.com/office/powerpoint/2010/main" val="118402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B266-192F-4DE8-9076-4B6731F4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2649167" cy="2050273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Sediment Sample Locations</a:t>
            </a:r>
            <a:endParaRPr lang="en-US" sz="2400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857C96F-58DE-43C5-AFA4-ADF524B08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4982" r="37593" b="7092"/>
          <a:stretch/>
        </p:blipFill>
        <p:spPr>
          <a:xfrm>
            <a:off x="3106367" y="0"/>
            <a:ext cx="6037633" cy="6843410"/>
          </a:xfrm>
        </p:spPr>
      </p:pic>
    </p:spTree>
    <p:extLst>
      <p:ext uri="{BB962C8B-B14F-4D97-AF65-F5344CB8AC3E}">
        <p14:creationId xmlns:p14="http://schemas.microsoft.com/office/powerpoint/2010/main" val="320845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4B13-8FC4-4680-8EA1-467D13CE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60" y="941032"/>
            <a:ext cx="3566571" cy="781235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Surface Water and Pore Water Sample Locations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184B17B-B82F-46D3-9220-C2CED89A1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5599" r="44046" b="13671"/>
          <a:stretch/>
        </p:blipFill>
        <p:spPr>
          <a:xfrm>
            <a:off x="3693031" y="0"/>
            <a:ext cx="5450969" cy="6858001"/>
          </a:xfrm>
        </p:spPr>
      </p:pic>
    </p:spTree>
    <p:extLst>
      <p:ext uri="{BB962C8B-B14F-4D97-AF65-F5344CB8AC3E}">
        <p14:creationId xmlns:p14="http://schemas.microsoft.com/office/powerpoint/2010/main" val="52062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5E20-AA54-47D8-ABB9-B5183B41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Investigation 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6E4BF-0E1E-4920-A45A-A58F36F07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99406"/>
            <a:ext cx="4891596" cy="4983956"/>
          </a:xfrm>
        </p:spPr>
        <p:txBody>
          <a:bodyPr>
            <a:normAutofit/>
          </a:bodyPr>
          <a:lstStyle/>
          <a:p>
            <a:endParaRPr lang="en-US" sz="2400" i="1" dirty="0"/>
          </a:p>
          <a:p>
            <a:r>
              <a:rPr lang="en-US" sz="2000" dirty="0"/>
              <a:t>Widespread contamination of constituents typically not associated with household waste (e.g., PCBs, lead, cadmium, and mercury).</a:t>
            </a:r>
          </a:p>
          <a:p>
            <a:r>
              <a:rPr lang="en-US" sz="2000" dirty="0"/>
              <a:t>Detections of several per- and polyfluoroalkyl substances (PFAS) compounds.</a:t>
            </a:r>
          </a:p>
          <a:p>
            <a:r>
              <a:rPr lang="en-US" sz="2000" dirty="0"/>
              <a:t>AVS-SEM data suggest bioavailability/toxicity of metals to benthic organisms. </a:t>
            </a:r>
          </a:p>
          <a:p>
            <a:r>
              <a:rPr lang="en-US" sz="2000" dirty="0"/>
              <a:t>Active releases of leachate throughout the study area.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413986D-DFDE-4296-9E73-F55C869A4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18104" y="2250773"/>
            <a:ext cx="5210932" cy="3908199"/>
          </a:xfrm>
        </p:spPr>
      </p:pic>
    </p:spTree>
    <p:extLst>
      <p:ext uri="{BB962C8B-B14F-4D97-AF65-F5344CB8AC3E}">
        <p14:creationId xmlns:p14="http://schemas.microsoft.com/office/powerpoint/2010/main" val="391355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6FC8D-7C19-482B-B6EC-30127757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Investigation Results</a:t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D5247-49B6-412E-912F-280DDA918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3" y="1624012"/>
            <a:ext cx="4935985" cy="4525963"/>
          </a:xfrm>
        </p:spPr>
        <p:txBody>
          <a:bodyPr>
            <a:normAutofit/>
          </a:bodyPr>
          <a:lstStyle/>
          <a:p>
            <a:r>
              <a:rPr lang="en-US" sz="2000" dirty="0"/>
              <a:t>Numerous exceedances of screening criteria noted for all media. </a:t>
            </a:r>
          </a:p>
          <a:p>
            <a:r>
              <a:rPr lang="en-US" sz="2000" dirty="0"/>
              <a:t>Geochemical analysis confirmed redox conditions that facilitate the fate and transport of constituents within the landfill leachate. </a:t>
            </a:r>
          </a:p>
          <a:p>
            <a:r>
              <a:rPr lang="en-US" sz="2000" dirty="0"/>
              <a:t>Geochemical conditions at the landfill have significantly increased the mobility of metals.</a:t>
            </a:r>
          </a:p>
          <a:p>
            <a:r>
              <a:rPr lang="en-US" sz="2000" dirty="0"/>
              <a:t>Results of geotechnical evaluation verify thick clay strata underlying landfill and indicate is suitable for use in cap construction.</a:t>
            </a:r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F5D72F-A459-4AD5-9837-ACADA6A15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2" y="2348706"/>
            <a:ext cx="3933364" cy="3377392"/>
          </a:xfrm>
        </p:spPr>
      </p:pic>
    </p:spTree>
    <p:extLst>
      <p:ext uri="{BB962C8B-B14F-4D97-AF65-F5344CB8AC3E}">
        <p14:creationId xmlns:p14="http://schemas.microsoft.com/office/powerpoint/2010/main" val="321858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19D1-28E6-4C82-A1DD-32C16A00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Investigation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59C80-E99D-46DD-9EF3-DD6647852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27" y="1600200"/>
            <a:ext cx="3777902" cy="4525963"/>
          </a:xfrm>
        </p:spPr>
        <p:txBody>
          <a:bodyPr>
            <a:normAutofit/>
          </a:bodyPr>
          <a:lstStyle/>
          <a:p>
            <a:r>
              <a:rPr lang="en-US" sz="2000" dirty="0"/>
              <a:t>Data indicate much more than just random “hotspots”.</a:t>
            </a:r>
          </a:p>
          <a:p>
            <a:r>
              <a:rPr lang="en-US" sz="2000" dirty="0"/>
              <a:t>Instead of localized “hotspots” as the RI and FS suggest, elevated levels of several constituents are ubiquitous throughout the study area.</a:t>
            </a:r>
          </a:p>
          <a:p>
            <a:r>
              <a:rPr lang="en-US" sz="2000" dirty="0"/>
              <a:t>“Fits” well with field observations  (e.g., widespread evidence of industrial waste, active leaching, etc.) </a:t>
            </a:r>
          </a:p>
        </p:txBody>
      </p:sp>
      <p:pic>
        <p:nvPicPr>
          <p:cNvPr id="6" name="Content Placeholder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222ACA9C-5D16-45CD-A71B-0D6D632A70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19726" r="42792" b="18690"/>
          <a:stretch/>
        </p:blipFill>
        <p:spPr>
          <a:xfrm>
            <a:off x="3959441" y="1254163"/>
            <a:ext cx="4927107" cy="4872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22E76-8922-4AD5-843C-A562B37E01A2}"/>
              </a:ext>
            </a:extLst>
          </p:cNvPr>
          <p:cNvSpPr txBox="1"/>
          <p:nvPr/>
        </p:nvSpPr>
        <p:spPr>
          <a:xfrm>
            <a:off x="3473388" y="6126163"/>
            <a:ext cx="5899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Surface soils samples in red denote PCB and/or dioxin exceedances of screening criteria</a:t>
            </a:r>
          </a:p>
        </p:txBody>
      </p:sp>
    </p:spTree>
    <p:extLst>
      <p:ext uri="{BB962C8B-B14F-4D97-AF65-F5344CB8AC3E}">
        <p14:creationId xmlns:p14="http://schemas.microsoft.com/office/powerpoint/2010/main" val="137545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90">
            <a:extLst>
              <a:ext uri="{FF2B5EF4-FFF2-40B4-BE49-F238E27FC236}">
                <a16:creationId xmlns:a16="http://schemas.microsoft.com/office/drawing/2014/main" id="{D168E561-07A5-463D-8F90-CAB92B48A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PCB Exceedances as Shown in the RI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BF33DD-7C47-4EEA-9ADF-AD93B5B7A5F7}"/>
              </a:ext>
            </a:extLst>
          </p:cNvPr>
          <p:cNvGrpSpPr/>
          <p:nvPr/>
        </p:nvGrpSpPr>
        <p:grpSpPr>
          <a:xfrm>
            <a:off x="3666476" y="1341801"/>
            <a:ext cx="4722921" cy="5374151"/>
            <a:chOff x="3276600" y="3810"/>
            <a:chExt cx="5562600" cy="6806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F9D20F-BE7B-4C35-BCFC-E48E0CB2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9234"/>
              <a:ext cx="5562600" cy="680113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D97062-5BDB-43C4-AF10-F72A29EDA22D}"/>
                </a:ext>
              </a:extLst>
            </p:cNvPr>
            <p:cNvSpPr/>
            <p:nvPr/>
          </p:nvSpPr>
          <p:spPr>
            <a:xfrm>
              <a:off x="7997190" y="245364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9C8D42-43C1-473A-ADAE-405108538BFD}"/>
                </a:ext>
              </a:extLst>
            </p:cNvPr>
            <p:cNvSpPr/>
            <p:nvPr/>
          </p:nvSpPr>
          <p:spPr>
            <a:xfrm>
              <a:off x="3931920" y="37604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4242FD5-055E-404D-BBC2-01BB801D78E3}"/>
                </a:ext>
              </a:extLst>
            </p:cNvPr>
            <p:cNvSpPr/>
            <p:nvPr/>
          </p:nvSpPr>
          <p:spPr>
            <a:xfrm>
              <a:off x="3354705" y="297180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2076AD3-3084-4491-9822-AAA310B0531E}"/>
                </a:ext>
              </a:extLst>
            </p:cNvPr>
            <p:cNvSpPr/>
            <p:nvPr/>
          </p:nvSpPr>
          <p:spPr>
            <a:xfrm>
              <a:off x="4406265" y="348805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434858-16FA-4C4F-B1AB-944D5F84E307}"/>
                </a:ext>
              </a:extLst>
            </p:cNvPr>
            <p:cNvSpPr/>
            <p:nvPr/>
          </p:nvSpPr>
          <p:spPr>
            <a:xfrm>
              <a:off x="3632835" y="324802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039999-39F4-4987-8879-EB05311A15D5}"/>
                </a:ext>
              </a:extLst>
            </p:cNvPr>
            <p:cNvSpPr/>
            <p:nvPr/>
          </p:nvSpPr>
          <p:spPr>
            <a:xfrm>
              <a:off x="4533900" y="35890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E8DCE0D-021E-47E3-A909-F78B1A3C04D7}"/>
                </a:ext>
              </a:extLst>
            </p:cNvPr>
            <p:cNvSpPr/>
            <p:nvPr/>
          </p:nvSpPr>
          <p:spPr>
            <a:xfrm>
              <a:off x="4472940" y="348805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56F384-C853-4BBC-A420-D05C504F2892}"/>
                </a:ext>
              </a:extLst>
            </p:cNvPr>
            <p:cNvSpPr/>
            <p:nvPr/>
          </p:nvSpPr>
          <p:spPr>
            <a:xfrm>
              <a:off x="4217670" y="325183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26DDE48-28F5-4D17-8B31-3B283CED6CA0}"/>
                </a:ext>
              </a:extLst>
            </p:cNvPr>
            <p:cNvSpPr/>
            <p:nvPr/>
          </p:nvSpPr>
          <p:spPr>
            <a:xfrm>
              <a:off x="4408170" y="312610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450185-AC46-432F-BA03-2A34E3745648}"/>
                </a:ext>
              </a:extLst>
            </p:cNvPr>
            <p:cNvSpPr/>
            <p:nvPr/>
          </p:nvSpPr>
          <p:spPr>
            <a:xfrm>
              <a:off x="4623435" y="303085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877CEB-EF4D-4D1D-84AC-417FBCC88D17}"/>
                </a:ext>
              </a:extLst>
            </p:cNvPr>
            <p:cNvSpPr/>
            <p:nvPr/>
          </p:nvSpPr>
          <p:spPr>
            <a:xfrm>
              <a:off x="4480560" y="293941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30D81C-7710-4F0C-A49B-624CE35B1C67}"/>
                </a:ext>
              </a:extLst>
            </p:cNvPr>
            <p:cNvSpPr/>
            <p:nvPr/>
          </p:nvSpPr>
          <p:spPr>
            <a:xfrm>
              <a:off x="4674870" y="298513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EF66E4-C7FA-430F-AA88-09F6A1438ABA}"/>
                </a:ext>
              </a:extLst>
            </p:cNvPr>
            <p:cNvSpPr/>
            <p:nvPr/>
          </p:nvSpPr>
          <p:spPr>
            <a:xfrm>
              <a:off x="4183380" y="29070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20D2B1-9BA5-4431-AD73-5318E411049B}"/>
                </a:ext>
              </a:extLst>
            </p:cNvPr>
            <p:cNvSpPr/>
            <p:nvPr/>
          </p:nvSpPr>
          <p:spPr>
            <a:xfrm>
              <a:off x="4293870" y="291846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1A49243-9D35-4C8E-9A33-3EC7050A0DF6}"/>
                </a:ext>
              </a:extLst>
            </p:cNvPr>
            <p:cNvSpPr/>
            <p:nvPr/>
          </p:nvSpPr>
          <p:spPr>
            <a:xfrm>
              <a:off x="3634740" y="295846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1039FEC-C539-4EEC-8F7A-470DDBD024D7}"/>
                </a:ext>
              </a:extLst>
            </p:cNvPr>
            <p:cNvSpPr/>
            <p:nvPr/>
          </p:nvSpPr>
          <p:spPr>
            <a:xfrm>
              <a:off x="3649980" y="27127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F5207AC-B1BA-41A0-A784-221B910676DF}"/>
                </a:ext>
              </a:extLst>
            </p:cNvPr>
            <p:cNvSpPr/>
            <p:nvPr/>
          </p:nvSpPr>
          <p:spPr>
            <a:xfrm>
              <a:off x="5033010" y="34099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A912BF5-DD8F-444F-B53A-A9A9E38FD958}"/>
                </a:ext>
              </a:extLst>
            </p:cNvPr>
            <p:cNvSpPr/>
            <p:nvPr/>
          </p:nvSpPr>
          <p:spPr>
            <a:xfrm>
              <a:off x="5126355" y="357949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A6D9D0E-202C-42B9-A0EC-51F6B1462473}"/>
                </a:ext>
              </a:extLst>
            </p:cNvPr>
            <p:cNvSpPr/>
            <p:nvPr/>
          </p:nvSpPr>
          <p:spPr>
            <a:xfrm>
              <a:off x="4912995" y="39928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4142A23-BAFD-466C-BFD6-DC90EDCA4AF0}"/>
                </a:ext>
              </a:extLst>
            </p:cNvPr>
            <p:cNvSpPr/>
            <p:nvPr/>
          </p:nvSpPr>
          <p:spPr>
            <a:xfrm>
              <a:off x="5549265" y="300418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9FAD8DC-7C31-40C2-89D4-FCADF9D92701}"/>
                </a:ext>
              </a:extLst>
            </p:cNvPr>
            <p:cNvSpPr/>
            <p:nvPr/>
          </p:nvSpPr>
          <p:spPr>
            <a:xfrm>
              <a:off x="5572125" y="308800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8AA48C-BB75-4B44-ADC1-F92B579BB064}"/>
                </a:ext>
              </a:extLst>
            </p:cNvPr>
            <p:cNvSpPr/>
            <p:nvPr/>
          </p:nvSpPr>
          <p:spPr>
            <a:xfrm>
              <a:off x="5674995" y="32689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CDFC31-1131-422B-8008-D1ABEF88F8F2}"/>
                </a:ext>
              </a:extLst>
            </p:cNvPr>
            <p:cNvSpPr/>
            <p:nvPr/>
          </p:nvSpPr>
          <p:spPr>
            <a:xfrm>
              <a:off x="5648325" y="297370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26AC7B-0579-42E2-9BD0-3F73C37F7278}"/>
                </a:ext>
              </a:extLst>
            </p:cNvPr>
            <p:cNvSpPr/>
            <p:nvPr/>
          </p:nvSpPr>
          <p:spPr>
            <a:xfrm>
              <a:off x="5897880" y="3118485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D1C4F4-8C20-41CC-A41F-B6AE324A2636}"/>
                </a:ext>
              </a:extLst>
            </p:cNvPr>
            <p:cNvSpPr/>
            <p:nvPr/>
          </p:nvSpPr>
          <p:spPr>
            <a:xfrm>
              <a:off x="3874770" y="24117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C8064D1-201A-43C6-B2B8-0227299A863D}"/>
                </a:ext>
              </a:extLst>
            </p:cNvPr>
            <p:cNvSpPr/>
            <p:nvPr/>
          </p:nvSpPr>
          <p:spPr>
            <a:xfrm>
              <a:off x="4499610" y="27165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0F15D16-6357-4336-933C-DE44C6B46487}"/>
                </a:ext>
              </a:extLst>
            </p:cNvPr>
            <p:cNvSpPr/>
            <p:nvPr/>
          </p:nvSpPr>
          <p:spPr>
            <a:xfrm>
              <a:off x="4274820" y="25336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CDE3F02-851A-4369-AD4F-1B629075F894}"/>
                </a:ext>
              </a:extLst>
            </p:cNvPr>
            <p:cNvSpPr/>
            <p:nvPr/>
          </p:nvSpPr>
          <p:spPr>
            <a:xfrm>
              <a:off x="4225290" y="41109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C151B4-56A0-47D8-BA0F-3480D7C6DD80}"/>
                </a:ext>
              </a:extLst>
            </p:cNvPr>
            <p:cNvSpPr/>
            <p:nvPr/>
          </p:nvSpPr>
          <p:spPr>
            <a:xfrm>
              <a:off x="4351020" y="41186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12F8A7-9F16-4403-AAAB-3B03E7B402D7}"/>
                </a:ext>
              </a:extLst>
            </p:cNvPr>
            <p:cNvSpPr/>
            <p:nvPr/>
          </p:nvSpPr>
          <p:spPr>
            <a:xfrm>
              <a:off x="4911090" y="260604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211158-C195-40F2-8C47-83AB63D75B98}"/>
                </a:ext>
              </a:extLst>
            </p:cNvPr>
            <p:cNvSpPr/>
            <p:nvPr/>
          </p:nvSpPr>
          <p:spPr>
            <a:xfrm>
              <a:off x="4884420" y="24955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B9F82F-86B5-4DD7-ACEB-32B1E4625330}"/>
                </a:ext>
              </a:extLst>
            </p:cNvPr>
            <p:cNvSpPr/>
            <p:nvPr/>
          </p:nvSpPr>
          <p:spPr>
            <a:xfrm>
              <a:off x="4880610" y="24193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458C275-C0B5-4DDF-A5F0-092116B719E1}"/>
                </a:ext>
              </a:extLst>
            </p:cNvPr>
            <p:cNvSpPr/>
            <p:nvPr/>
          </p:nvSpPr>
          <p:spPr>
            <a:xfrm>
              <a:off x="4945380" y="24574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1FE39F-A162-4576-B4AC-8A3E755670CC}"/>
                </a:ext>
              </a:extLst>
            </p:cNvPr>
            <p:cNvSpPr/>
            <p:nvPr/>
          </p:nvSpPr>
          <p:spPr>
            <a:xfrm>
              <a:off x="4987290" y="24041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8FDDEA2-1ED7-4D95-B780-BD056FAE3E91}"/>
                </a:ext>
              </a:extLst>
            </p:cNvPr>
            <p:cNvSpPr/>
            <p:nvPr/>
          </p:nvSpPr>
          <p:spPr>
            <a:xfrm>
              <a:off x="4655820" y="24269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1E96CC9-7EE2-4831-A0B5-1F0C85994191}"/>
                </a:ext>
              </a:extLst>
            </p:cNvPr>
            <p:cNvSpPr/>
            <p:nvPr/>
          </p:nvSpPr>
          <p:spPr>
            <a:xfrm>
              <a:off x="4499610" y="21069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AF590C8-2973-45E6-9105-A4F28AF43A69}"/>
                </a:ext>
              </a:extLst>
            </p:cNvPr>
            <p:cNvSpPr/>
            <p:nvPr/>
          </p:nvSpPr>
          <p:spPr>
            <a:xfrm>
              <a:off x="4686300" y="18630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1BD985C-E2DD-46AD-829A-BD54AE39AD36}"/>
                </a:ext>
              </a:extLst>
            </p:cNvPr>
            <p:cNvSpPr/>
            <p:nvPr/>
          </p:nvSpPr>
          <p:spPr>
            <a:xfrm>
              <a:off x="4632960" y="22402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871B76B-D31F-4BE1-95E7-447A983EF7F8}"/>
                </a:ext>
              </a:extLst>
            </p:cNvPr>
            <p:cNvSpPr/>
            <p:nvPr/>
          </p:nvSpPr>
          <p:spPr>
            <a:xfrm>
              <a:off x="4659630" y="21907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9433EC6-C271-4D66-807E-93601B0372B2}"/>
                </a:ext>
              </a:extLst>
            </p:cNvPr>
            <p:cNvSpPr/>
            <p:nvPr/>
          </p:nvSpPr>
          <p:spPr>
            <a:xfrm>
              <a:off x="4842510" y="23507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5952FAE-42AD-4171-938E-057F1BB78A00}"/>
                </a:ext>
              </a:extLst>
            </p:cNvPr>
            <p:cNvSpPr/>
            <p:nvPr/>
          </p:nvSpPr>
          <p:spPr>
            <a:xfrm>
              <a:off x="4850130" y="22364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D9F7903-5FD2-4AD2-AD68-B368445B93AF}"/>
                </a:ext>
              </a:extLst>
            </p:cNvPr>
            <p:cNvSpPr/>
            <p:nvPr/>
          </p:nvSpPr>
          <p:spPr>
            <a:xfrm>
              <a:off x="4945380" y="196596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9E12C67-D390-443E-BCC6-647011AF07DC}"/>
                </a:ext>
              </a:extLst>
            </p:cNvPr>
            <p:cNvSpPr/>
            <p:nvPr/>
          </p:nvSpPr>
          <p:spPr>
            <a:xfrm>
              <a:off x="8073390" y="24307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9148379-D029-444F-AF42-15A6DC7D0CCF}"/>
                </a:ext>
              </a:extLst>
            </p:cNvPr>
            <p:cNvSpPr/>
            <p:nvPr/>
          </p:nvSpPr>
          <p:spPr>
            <a:xfrm>
              <a:off x="5273040" y="24269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BFE86C2-317A-4403-9299-7D258AC58FAD}"/>
                </a:ext>
              </a:extLst>
            </p:cNvPr>
            <p:cNvSpPr/>
            <p:nvPr/>
          </p:nvSpPr>
          <p:spPr>
            <a:xfrm>
              <a:off x="7951470" y="18935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D4C0E34-D7AD-4388-8B23-184F29CBC6DD}"/>
                </a:ext>
              </a:extLst>
            </p:cNvPr>
            <p:cNvSpPr/>
            <p:nvPr/>
          </p:nvSpPr>
          <p:spPr>
            <a:xfrm>
              <a:off x="4480560" y="14935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807234-27A6-497B-ACAD-9B91D7BA2F1A}"/>
                </a:ext>
              </a:extLst>
            </p:cNvPr>
            <p:cNvSpPr/>
            <p:nvPr/>
          </p:nvSpPr>
          <p:spPr>
            <a:xfrm>
              <a:off x="4514850" y="144780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09379F7-682C-4ECB-A8DE-AA375EAA3A05}"/>
                </a:ext>
              </a:extLst>
            </p:cNvPr>
            <p:cNvSpPr/>
            <p:nvPr/>
          </p:nvSpPr>
          <p:spPr>
            <a:xfrm>
              <a:off x="4808220" y="85344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6CA57F4-BF18-4272-9218-D92646A8E6C2}"/>
                </a:ext>
              </a:extLst>
            </p:cNvPr>
            <p:cNvSpPr/>
            <p:nvPr/>
          </p:nvSpPr>
          <p:spPr>
            <a:xfrm>
              <a:off x="4869180" y="8039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CF898B3-AF40-442C-A2AE-F7183119050A}"/>
                </a:ext>
              </a:extLst>
            </p:cNvPr>
            <p:cNvSpPr/>
            <p:nvPr/>
          </p:nvSpPr>
          <p:spPr>
            <a:xfrm>
              <a:off x="5219700" y="144780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150A9B7-E312-446A-AA05-BC703C7C3DA9}"/>
                </a:ext>
              </a:extLst>
            </p:cNvPr>
            <p:cNvSpPr/>
            <p:nvPr/>
          </p:nvSpPr>
          <p:spPr>
            <a:xfrm>
              <a:off x="5265420" y="16459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C2B5DAF-0406-4EE1-A9AC-3CA2D0018DB2}"/>
                </a:ext>
              </a:extLst>
            </p:cNvPr>
            <p:cNvSpPr/>
            <p:nvPr/>
          </p:nvSpPr>
          <p:spPr>
            <a:xfrm>
              <a:off x="5215890" y="13830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EF190A3-5BB0-4679-9018-F5CEE4D3FEE1}"/>
                </a:ext>
              </a:extLst>
            </p:cNvPr>
            <p:cNvSpPr/>
            <p:nvPr/>
          </p:nvSpPr>
          <p:spPr>
            <a:xfrm>
              <a:off x="5219700" y="13258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2BA51-5DCD-4042-82FC-258CB6269F67}"/>
                </a:ext>
              </a:extLst>
            </p:cNvPr>
            <p:cNvSpPr/>
            <p:nvPr/>
          </p:nvSpPr>
          <p:spPr>
            <a:xfrm>
              <a:off x="5654040" y="129540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5B305DB-D264-4A66-8509-2907D6021568}"/>
                </a:ext>
              </a:extLst>
            </p:cNvPr>
            <p:cNvSpPr/>
            <p:nvPr/>
          </p:nvSpPr>
          <p:spPr>
            <a:xfrm>
              <a:off x="5634990" y="123444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36A96A8-51AB-4225-8571-964BA66E36DD}"/>
                </a:ext>
              </a:extLst>
            </p:cNvPr>
            <p:cNvSpPr/>
            <p:nvPr/>
          </p:nvSpPr>
          <p:spPr>
            <a:xfrm>
              <a:off x="6518910" y="91440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9827A40-A6A4-4634-8F07-2CC837FFDF7F}"/>
                </a:ext>
              </a:extLst>
            </p:cNvPr>
            <p:cNvSpPr/>
            <p:nvPr/>
          </p:nvSpPr>
          <p:spPr>
            <a:xfrm>
              <a:off x="6640830" y="11544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D3700-D41D-43FF-87E3-3EAE0CA967BA}"/>
                </a:ext>
              </a:extLst>
            </p:cNvPr>
            <p:cNvSpPr/>
            <p:nvPr/>
          </p:nvSpPr>
          <p:spPr>
            <a:xfrm>
              <a:off x="7037070" y="14211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BFD7B0B-BC10-4149-9C7D-2C516D2F9CE3}"/>
                </a:ext>
              </a:extLst>
            </p:cNvPr>
            <p:cNvSpPr/>
            <p:nvPr/>
          </p:nvSpPr>
          <p:spPr>
            <a:xfrm>
              <a:off x="7802880" y="11887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184BFA0-7942-4711-B8B7-062AF763E557}"/>
                </a:ext>
              </a:extLst>
            </p:cNvPr>
            <p:cNvSpPr/>
            <p:nvPr/>
          </p:nvSpPr>
          <p:spPr>
            <a:xfrm>
              <a:off x="7707630" y="119634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3A46F0-F8F2-4CFD-83B0-96479A38122C}"/>
                </a:ext>
              </a:extLst>
            </p:cNvPr>
            <p:cNvSpPr/>
            <p:nvPr/>
          </p:nvSpPr>
          <p:spPr>
            <a:xfrm>
              <a:off x="7341870" y="4876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B4CA4-F95F-472E-AF82-B3341127008E}"/>
                </a:ext>
              </a:extLst>
            </p:cNvPr>
            <p:cNvSpPr/>
            <p:nvPr/>
          </p:nvSpPr>
          <p:spPr>
            <a:xfrm>
              <a:off x="7376160" y="6400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D11B753-8D06-47C1-AA50-1B1FE5540536}"/>
                </a:ext>
              </a:extLst>
            </p:cNvPr>
            <p:cNvSpPr/>
            <p:nvPr/>
          </p:nvSpPr>
          <p:spPr>
            <a:xfrm>
              <a:off x="7421880" y="9029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D42B4C-5DC1-4D45-9B61-41F583BC5287}"/>
                </a:ext>
              </a:extLst>
            </p:cNvPr>
            <p:cNvSpPr/>
            <p:nvPr/>
          </p:nvSpPr>
          <p:spPr>
            <a:xfrm>
              <a:off x="7204710" y="6438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419396B-5F03-4791-9ADF-1424F6C859E2}"/>
                </a:ext>
              </a:extLst>
            </p:cNvPr>
            <p:cNvSpPr/>
            <p:nvPr/>
          </p:nvSpPr>
          <p:spPr>
            <a:xfrm>
              <a:off x="7250430" y="5753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5D32FB2-6BA2-43CE-AF53-A0DE85FFA475}"/>
                </a:ext>
              </a:extLst>
            </p:cNvPr>
            <p:cNvSpPr/>
            <p:nvPr/>
          </p:nvSpPr>
          <p:spPr>
            <a:xfrm>
              <a:off x="7219950" y="4533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7D1FDCF-0F22-4FB4-A0AD-84F54EB2F2B5}"/>
                </a:ext>
              </a:extLst>
            </p:cNvPr>
            <p:cNvSpPr/>
            <p:nvPr/>
          </p:nvSpPr>
          <p:spPr>
            <a:xfrm>
              <a:off x="6991350" y="3390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CE8C617-E914-4666-A3C7-D81B346094D3}"/>
                </a:ext>
              </a:extLst>
            </p:cNvPr>
            <p:cNvSpPr/>
            <p:nvPr/>
          </p:nvSpPr>
          <p:spPr>
            <a:xfrm>
              <a:off x="6656070" y="3009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53E0025-665C-41D6-ADFA-0333B1ECF566}"/>
                </a:ext>
              </a:extLst>
            </p:cNvPr>
            <p:cNvSpPr/>
            <p:nvPr/>
          </p:nvSpPr>
          <p:spPr>
            <a:xfrm>
              <a:off x="6644640" y="3848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4D01834-AE99-49B4-95AC-1A3DE0CF686A}"/>
                </a:ext>
              </a:extLst>
            </p:cNvPr>
            <p:cNvSpPr/>
            <p:nvPr/>
          </p:nvSpPr>
          <p:spPr>
            <a:xfrm>
              <a:off x="6526530" y="4152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9DED96-DE4E-4117-89D9-1F9B30AF1666}"/>
                </a:ext>
              </a:extLst>
            </p:cNvPr>
            <p:cNvSpPr/>
            <p:nvPr/>
          </p:nvSpPr>
          <p:spPr>
            <a:xfrm>
              <a:off x="6583680" y="3352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EC1F25D-90F6-4D04-8623-71587B3D2528}"/>
                </a:ext>
              </a:extLst>
            </p:cNvPr>
            <p:cNvSpPr/>
            <p:nvPr/>
          </p:nvSpPr>
          <p:spPr>
            <a:xfrm>
              <a:off x="6484620" y="3162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2725D-2BC8-4071-8EFD-2AFD05CAE9F8}"/>
                </a:ext>
              </a:extLst>
            </p:cNvPr>
            <p:cNvSpPr/>
            <p:nvPr/>
          </p:nvSpPr>
          <p:spPr>
            <a:xfrm>
              <a:off x="6610350" y="2247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DA889F9-6B97-4339-AE48-9D4CCE207206}"/>
                </a:ext>
              </a:extLst>
            </p:cNvPr>
            <p:cNvSpPr/>
            <p:nvPr/>
          </p:nvSpPr>
          <p:spPr>
            <a:xfrm>
              <a:off x="6537960" y="25146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0E435D1-B537-4743-8C59-7C7AC9E8F09B}"/>
                </a:ext>
              </a:extLst>
            </p:cNvPr>
            <p:cNvSpPr/>
            <p:nvPr/>
          </p:nvSpPr>
          <p:spPr>
            <a:xfrm>
              <a:off x="6454140" y="22098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ABCF5C-464B-4CA6-8709-155C70D095B5}"/>
                </a:ext>
              </a:extLst>
            </p:cNvPr>
            <p:cNvSpPr/>
            <p:nvPr/>
          </p:nvSpPr>
          <p:spPr>
            <a:xfrm>
              <a:off x="6518910" y="1790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C064512-68C3-423C-92AC-F45E16A8B691}"/>
                </a:ext>
              </a:extLst>
            </p:cNvPr>
            <p:cNvSpPr/>
            <p:nvPr/>
          </p:nvSpPr>
          <p:spPr>
            <a:xfrm>
              <a:off x="6610350" y="38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CEC3B76-9E13-42AA-8911-1D94DF33837E}"/>
                </a:ext>
              </a:extLst>
            </p:cNvPr>
            <p:cNvSpPr/>
            <p:nvPr/>
          </p:nvSpPr>
          <p:spPr>
            <a:xfrm>
              <a:off x="4751070" y="48044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A709FAA-5445-4EC2-BB6F-C0A64F5DDD87}"/>
                </a:ext>
              </a:extLst>
            </p:cNvPr>
            <p:cNvSpPr/>
            <p:nvPr/>
          </p:nvSpPr>
          <p:spPr>
            <a:xfrm>
              <a:off x="4994910" y="49568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CDDFAE6-6119-40ED-8537-E20DDA53D409}"/>
                </a:ext>
              </a:extLst>
            </p:cNvPr>
            <p:cNvSpPr/>
            <p:nvPr/>
          </p:nvSpPr>
          <p:spPr>
            <a:xfrm>
              <a:off x="5280660" y="540639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D2C234C-C77C-4E2B-872F-C49E267532F9}"/>
                </a:ext>
              </a:extLst>
            </p:cNvPr>
            <p:cNvSpPr/>
            <p:nvPr/>
          </p:nvSpPr>
          <p:spPr>
            <a:xfrm>
              <a:off x="5334000" y="529971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FFF32FC-0426-4988-9EC1-2F2772751DB7}"/>
                </a:ext>
              </a:extLst>
            </p:cNvPr>
            <p:cNvSpPr/>
            <p:nvPr/>
          </p:nvSpPr>
          <p:spPr>
            <a:xfrm>
              <a:off x="6004560" y="600075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FB276EC-2E2B-4110-99FD-3B93F0ED2E5D}"/>
                </a:ext>
              </a:extLst>
            </p:cNvPr>
            <p:cNvSpPr/>
            <p:nvPr/>
          </p:nvSpPr>
          <p:spPr>
            <a:xfrm>
              <a:off x="7056120" y="56464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232BB31-9C2A-4150-9C6E-5736B72EB968}"/>
                </a:ext>
              </a:extLst>
            </p:cNvPr>
            <p:cNvSpPr/>
            <p:nvPr/>
          </p:nvSpPr>
          <p:spPr>
            <a:xfrm>
              <a:off x="6838950" y="595122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0C58DC6-3131-48E8-9DFD-3BDC0904FFC5}"/>
                </a:ext>
              </a:extLst>
            </p:cNvPr>
            <p:cNvSpPr/>
            <p:nvPr/>
          </p:nvSpPr>
          <p:spPr>
            <a:xfrm>
              <a:off x="6903720" y="597027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A983EB6-E04C-40EC-92AD-2DBD1C18AC54}"/>
                </a:ext>
              </a:extLst>
            </p:cNvPr>
            <p:cNvSpPr/>
            <p:nvPr/>
          </p:nvSpPr>
          <p:spPr>
            <a:xfrm>
              <a:off x="5783580" y="579120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8A67B4F-1F9B-4710-955E-65F5E8816702}"/>
                </a:ext>
              </a:extLst>
            </p:cNvPr>
            <p:cNvSpPr/>
            <p:nvPr/>
          </p:nvSpPr>
          <p:spPr>
            <a:xfrm>
              <a:off x="6137910" y="588645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7729775-061B-439A-8628-B41DB8521004}"/>
                </a:ext>
              </a:extLst>
            </p:cNvPr>
            <p:cNvSpPr/>
            <p:nvPr/>
          </p:nvSpPr>
          <p:spPr>
            <a:xfrm>
              <a:off x="5577840" y="497586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BBDE7E6-3A24-4B4E-BB40-8F651A355FB7}"/>
                </a:ext>
              </a:extLst>
            </p:cNvPr>
            <p:cNvSpPr/>
            <p:nvPr/>
          </p:nvSpPr>
          <p:spPr>
            <a:xfrm>
              <a:off x="6709410" y="593217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189873D-8F88-4160-B60B-20824C49CD8D}"/>
                </a:ext>
              </a:extLst>
            </p:cNvPr>
            <p:cNvSpPr/>
            <p:nvPr/>
          </p:nvSpPr>
          <p:spPr>
            <a:xfrm>
              <a:off x="6557010" y="59169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2B87154-6C6E-4764-966C-127AD46C6C11}"/>
                </a:ext>
              </a:extLst>
            </p:cNvPr>
            <p:cNvSpPr/>
            <p:nvPr/>
          </p:nvSpPr>
          <p:spPr>
            <a:xfrm>
              <a:off x="6553200" y="564261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EB8A1A3-4AD6-4212-B4C3-1705B5FC8EF0}"/>
                </a:ext>
              </a:extLst>
            </p:cNvPr>
            <p:cNvSpPr/>
            <p:nvPr/>
          </p:nvSpPr>
          <p:spPr>
            <a:xfrm>
              <a:off x="5859780" y="54787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25E5356-A441-4F86-85E0-594E1FD0186E}"/>
                </a:ext>
              </a:extLst>
            </p:cNvPr>
            <p:cNvSpPr/>
            <p:nvPr/>
          </p:nvSpPr>
          <p:spPr>
            <a:xfrm>
              <a:off x="6659880" y="581025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F5EFFAA-08FD-4683-890E-3733465FAE46}"/>
                </a:ext>
              </a:extLst>
            </p:cNvPr>
            <p:cNvSpPr/>
            <p:nvPr/>
          </p:nvSpPr>
          <p:spPr>
            <a:xfrm>
              <a:off x="6766560" y="56692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0DE9473-331E-4898-98C4-D7F2C11C0900}"/>
                </a:ext>
              </a:extLst>
            </p:cNvPr>
            <p:cNvSpPr/>
            <p:nvPr/>
          </p:nvSpPr>
          <p:spPr>
            <a:xfrm>
              <a:off x="6149340" y="49225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74DC995-52E9-4B3E-AF42-7419B11DF4FD}"/>
                </a:ext>
              </a:extLst>
            </p:cNvPr>
            <p:cNvSpPr/>
            <p:nvPr/>
          </p:nvSpPr>
          <p:spPr>
            <a:xfrm>
              <a:off x="6438900" y="54178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80BA985-FB8F-4578-B91A-CE44B05BA1FC}"/>
                </a:ext>
              </a:extLst>
            </p:cNvPr>
            <p:cNvSpPr/>
            <p:nvPr/>
          </p:nvSpPr>
          <p:spPr>
            <a:xfrm>
              <a:off x="6606540" y="52654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0015F43-5859-4EEB-B3EE-2C1265E63448}"/>
                </a:ext>
              </a:extLst>
            </p:cNvPr>
            <p:cNvSpPr/>
            <p:nvPr/>
          </p:nvSpPr>
          <p:spPr>
            <a:xfrm>
              <a:off x="4933950" y="47929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50BADF8-9A79-4D4A-92D3-70E5A06171A4}"/>
                </a:ext>
              </a:extLst>
            </p:cNvPr>
            <p:cNvSpPr/>
            <p:nvPr/>
          </p:nvSpPr>
          <p:spPr>
            <a:xfrm>
              <a:off x="4785360" y="455676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0F3D1E6-962F-4D3C-8FFC-99DAB89E4B7C}"/>
                </a:ext>
              </a:extLst>
            </p:cNvPr>
            <p:cNvSpPr/>
            <p:nvPr/>
          </p:nvSpPr>
          <p:spPr>
            <a:xfrm>
              <a:off x="5082540" y="427101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FC998CA-3DF5-4650-92D6-4B7ABA1A378E}"/>
                </a:ext>
              </a:extLst>
            </p:cNvPr>
            <p:cNvSpPr/>
            <p:nvPr/>
          </p:nvSpPr>
          <p:spPr>
            <a:xfrm>
              <a:off x="5471160" y="425196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B0936D6-7834-4A68-A83A-2485B7BA1F51}"/>
                </a:ext>
              </a:extLst>
            </p:cNvPr>
            <p:cNvSpPr/>
            <p:nvPr/>
          </p:nvSpPr>
          <p:spPr>
            <a:xfrm>
              <a:off x="5920740" y="426720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9406824-5536-47E0-BBB8-D3E4EAD7A284}"/>
                </a:ext>
              </a:extLst>
            </p:cNvPr>
            <p:cNvSpPr/>
            <p:nvPr/>
          </p:nvSpPr>
          <p:spPr>
            <a:xfrm>
              <a:off x="6297930" y="427101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EE16B83-8F94-4230-9A55-A8EB5DD4C2FE}"/>
                </a:ext>
              </a:extLst>
            </p:cNvPr>
            <p:cNvSpPr/>
            <p:nvPr/>
          </p:nvSpPr>
          <p:spPr>
            <a:xfrm>
              <a:off x="6732270" y="426720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AAB20A-ECF5-499D-AEDF-BB34EC84F71A}"/>
                </a:ext>
              </a:extLst>
            </p:cNvPr>
            <p:cNvSpPr/>
            <p:nvPr/>
          </p:nvSpPr>
          <p:spPr>
            <a:xfrm>
              <a:off x="5284470" y="390906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89F65C-EFB4-4061-A813-3FE0A8DCD239}"/>
                </a:ext>
              </a:extLst>
            </p:cNvPr>
            <p:cNvSpPr/>
            <p:nvPr/>
          </p:nvSpPr>
          <p:spPr>
            <a:xfrm>
              <a:off x="5676900" y="38976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3327968-2F06-446D-9678-E404C8941127}"/>
                </a:ext>
              </a:extLst>
            </p:cNvPr>
            <p:cNvSpPr/>
            <p:nvPr/>
          </p:nvSpPr>
          <p:spPr>
            <a:xfrm>
              <a:off x="6099810" y="388239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98E969F-A17C-4AF1-AD61-004A6473E2F2}"/>
                </a:ext>
              </a:extLst>
            </p:cNvPr>
            <p:cNvSpPr/>
            <p:nvPr/>
          </p:nvSpPr>
          <p:spPr>
            <a:xfrm>
              <a:off x="6549390" y="38938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195EED0-A5A0-4A84-A85B-86867B991F35}"/>
                </a:ext>
              </a:extLst>
            </p:cNvPr>
            <p:cNvSpPr/>
            <p:nvPr/>
          </p:nvSpPr>
          <p:spPr>
            <a:xfrm>
              <a:off x="7235190" y="38785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A5964A7-20A4-4D4D-8E1F-E138E3AFCBD4}"/>
                </a:ext>
              </a:extLst>
            </p:cNvPr>
            <p:cNvSpPr/>
            <p:nvPr/>
          </p:nvSpPr>
          <p:spPr>
            <a:xfrm>
              <a:off x="5486400" y="35547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8704FB7-6EFC-468F-99B8-C154132E157B}"/>
                </a:ext>
              </a:extLst>
            </p:cNvPr>
            <p:cNvSpPr/>
            <p:nvPr/>
          </p:nvSpPr>
          <p:spPr>
            <a:xfrm>
              <a:off x="5909310" y="35509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44CEE5F2-C235-4B15-BF2F-4DCD1A295441}"/>
                </a:ext>
              </a:extLst>
            </p:cNvPr>
            <p:cNvSpPr/>
            <p:nvPr/>
          </p:nvSpPr>
          <p:spPr>
            <a:xfrm>
              <a:off x="6747510" y="349377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FEBA8BA-F2B3-41DA-9699-E824AF182FF6}"/>
                </a:ext>
              </a:extLst>
            </p:cNvPr>
            <p:cNvSpPr/>
            <p:nvPr/>
          </p:nvSpPr>
          <p:spPr>
            <a:xfrm>
              <a:off x="7158990" y="352044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65BD77B-4048-45E9-9D9C-E80BE868E9F9}"/>
                </a:ext>
              </a:extLst>
            </p:cNvPr>
            <p:cNvSpPr/>
            <p:nvPr/>
          </p:nvSpPr>
          <p:spPr>
            <a:xfrm>
              <a:off x="7604760" y="344805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54F69B1-C005-465D-A305-728B2D674A66}"/>
                </a:ext>
              </a:extLst>
            </p:cNvPr>
            <p:cNvSpPr/>
            <p:nvPr/>
          </p:nvSpPr>
          <p:spPr>
            <a:xfrm>
              <a:off x="5795010" y="320040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94C22FD-5783-46C3-84A2-CA2BADF96BFD}"/>
                </a:ext>
              </a:extLst>
            </p:cNvPr>
            <p:cNvSpPr/>
            <p:nvPr/>
          </p:nvSpPr>
          <p:spPr>
            <a:xfrm>
              <a:off x="5688330" y="30213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3099DB8-2E11-4492-96FF-B02F142E1746}"/>
                </a:ext>
              </a:extLst>
            </p:cNvPr>
            <p:cNvSpPr/>
            <p:nvPr/>
          </p:nvSpPr>
          <p:spPr>
            <a:xfrm>
              <a:off x="5852160" y="273177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D99CFB4-A40C-4CD0-A214-CEDC7FD5E407}"/>
                </a:ext>
              </a:extLst>
            </p:cNvPr>
            <p:cNvSpPr/>
            <p:nvPr/>
          </p:nvSpPr>
          <p:spPr>
            <a:xfrm>
              <a:off x="6118860" y="31546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7180EBE-DCCE-4D05-8A39-3FE9A38E07AF}"/>
                </a:ext>
              </a:extLst>
            </p:cNvPr>
            <p:cNvSpPr/>
            <p:nvPr/>
          </p:nvSpPr>
          <p:spPr>
            <a:xfrm>
              <a:off x="5638800" y="37071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A2F79D4-7ADB-4C4E-89C6-CE73EB726902}"/>
                </a:ext>
              </a:extLst>
            </p:cNvPr>
            <p:cNvSpPr/>
            <p:nvPr/>
          </p:nvSpPr>
          <p:spPr>
            <a:xfrm>
              <a:off x="6941820" y="314706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2DFEFA7-150A-4D8F-84DE-F4DE0DAFB739}"/>
                </a:ext>
              </a:extLst>
            </p:cNvPr>
            <p:cNvSpPr/>
            <p:nvPr/>
          </p:nvSpPr>
          <p:spPr>
            <a:xfrm>
              <a:off x="7376160" y="315849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23FD284-2D0B-41EE-9A2B-74A57E84CC3C}"/>
                </a:ext>
              </a:extLst>
            </p:cNvPr>
            <p:cNvSpPr/>
            <p:nvPr/>
          </p:nvSpPr>
          <p:spPr>
            <a:xfrm>
              <a:off x="5711190" y="24117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14F7117-B8CF-44E3-B0EC-8E67DD098BA5}"/>
                </a:ext>
              </a:extLst>
            </p:cNvPr>
            <p:cNvSpPr/>
            <p:nvPr/>
          </p:nvSpPr>
          <p:spPr>
            <a:xfrm>
              <a:off x="5021580" y="187071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744E193-36F6-4EDE-A779-AB69FA439AA4}"/>
                </a:ext>
              </a:extLst>
            </p:cNvPr>
            <p:cNvSpPr/>
            <p:nvPr/>
          </p:nvSpPr>
          <p:spPr>
            <a:xfrm>
              <a:off x="5494020" y="203835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356E39D-8986-40F8-8DE0-381EA58F08C7}"/>
                </a:ext>
              </a:extLst>
            </p:cNvPr>
            <p:cNvSpPr/>
            <p:nvPr/>
          </p:nvSpPr>
          <p:spPr>
            <a:xfrm>
              <a:off x="5859780" y="202311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126ECC0-5DAD-4487-9536-7756CF797A1A}"/>
                </a:ext>
              </a:extLst>
            </p:cNvPr>
            <p:cNvSpPr/>
            <p:nvPr/>
          </p:nvSpPr>
          <p:spPr>
            <a:xfrm>
              <a:off x="6111240" y="241935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C632C4E-8DA0-44C4-B102-7882E2D3E725}"/>
                </a:ext>
              </a:extLst>
            </p:cNvPr>
            <p:cNvSpPr/>
            <p:nvPr/>
          </p:nvSpPr>
          <p:spPr>
            <a:xfrm>
              <a:off x="6240780" y="275844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BF8F413A-6609-4265-883C-25D6D43AC6BC}"/>
                </a:ext>
              </a:extLst>
            </p:cNvPr>
            <p:cNvSpPr/>
            <p:nvPr/>
          </p:nvSpPr>
          <p:spPr>
            <a:xfrm>
              <a:off x="6694170" y="27736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90975C5-281B-45E4-8283-7728890ABDD4}"/>
                </a:ext>
              </a:extLst>
            </p:cNvPr>
            <p:cNvSpPr/>
            <p:nvPr/>
          </p:nvSpPr>
          <p:spPr>
            <a:xfrm>
              <a:off x="7520940" y="277749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6A7DD07-E454-45AA-88C1-5B6FCF56A74F}"/>
                </a:ext>
              </a:extLst>
            </p:cNvPr>
            <p:cNvSpPr/>
            <p:nvPr/>
          </p:nvSpPr>
          <p:spPr>
            <a:xfrm>
              <a:off x="6534150" y="24079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0D2CAE2-CDB9-43B7-881C-B85569533923}"/>
                </a:ext>
              </a:extLst>
            </p:cNvPr>
            <p:cNvSpPr/>
            <p:nvPr/>
          </p:nvSpPr>
          <p:spPr>
            <a:xfrm>
              <a:off x="6328410" y="204597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4CC90F5-6113-458B-8113-CFBCA945DB7F}"/>
                </a:ext>
              </a:extLst>
            </p:cNvPr>
            <p:cNvSpPr/>
            <p:nvPr/>
          </p:nvSpPr>
          <p:spPr>
            <a:xfrm>
              <a:off x="6957060" y="241554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0C9D8C4-3BF1-49D5-918C-AE0991A30285}"/>
                </a:ext>
              </a:extLst>
            </p:cNvPr>
            <p:cNvSpPr/>
            <p:nvPr/>
          </p:nvSpPr>
          <p:spPr>
            <a:xfrm>
              <a:off x="7326630" y="24117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2BEFB4F-45C8-4CFF-885E-74B078FB0C88}"/>
                </a:ext>
              </a:extLst>
            </p:cNvPr>
            <p:cNvSpPr/>
            <p:nvPr/>
          </p:nvSpPr>
          <p:spPr>
            <a:xfrm>
              <a:off x="7650480" y="24307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6C2A244-B510-4A6B-8607-7C4F4EDFC0E0}"/>
                </a:ext>
              </a:extLst>
            </p:cNvPr>
            <p:cNvSpPr/>
            <p:nvPr/>
          </p:nvSpPr>
          <p:spPr>
            <a:xfrm>
              <a:off x="6736080" y="20307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D6169A6-89E5-4AD6-8F76-11275247CF4B}"/>
                </a:ext>
              </a:extLst>
            </p:cNvPr>
            <p:cNvSpPr/>
            <p:nvPr/>
          </p:nvSpPr>
          <p:spPr>
            <a:xfrm>
              <a:off x="7353300" y="203454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B20245B6-C7C7-46B4-86B3-EBC5F96C22E0}"/>
                </a:ext>
              </a:extLst>
            </p:cNvPr>
            <p:cNvSpPr/>
            <p:nvPr/>
          </p:nvSpPr>
          <p:spPr>
            <a:xfrm>
              <a:off x="6236970" y="17640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652C5BA-1C29-46E8-A2F1-8301BB4492D9}"/>
                </a:ext>
              </a:extLst>
            </p:cNvPr>
            <p:cNvSpPr/>
            <p:nvPr/>
          </p:nvSpPr>
          <p:spPr>
            <a:xfrm>
              <a:off x="6450330" y="188976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CFE9786-73D5-45AB-B864-874B42971F63}"/>
                </a:ext>
              </a:extLst>
            </p:cNvPr>
            <p:cNvSpPr/>
            <p:nvPr/>
          </p:nvSpPr>
          <p:spPr>
            <a:xfrm>
              <a:off x="6739890" y="18973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488CA4A-2983-487D-AF08-2057D46C4EC6}"/>
                </a:ext>
              </a:extLst>
            </p:cNvPr>
            <p:cNvSpPr/>
            <p:nvPr/>
          </p:nvSpPr>
          <p:spPr>
            <a:xfrm>
              <a:off x="7075170" y="276225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BC224248-90EF-4CA4-8801-366A6E7ED56E}"/>
                </a:ext>
              </a:extLst>
            </p:cNvPr>
            <p:cNvSpPr/>
            <p:nvPr/>
          </p:nvSpPr>
          <p:spPr>
            <a:xfrm>
              <a:off x="6511290" y="315087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267F1DD-F9DF-4513-A8BD-D0365A9FAA1E}"/>
                </a:ext>
              </a:extLst>
            </p:cNvPr>
            <p:cNvSpPr/>
            <p:nvPr/>
          </p:nvSpPr>
          <p:spPr>
            <a:xfrm>
              <a:off x="6301740" y="352425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5F1E7D3-30DB-453A-BC8E-3D93873EF13A}"/>
                </a:ext>
              </a:extLst>
            </p:cNvPr>
            <p:cNvSpPr/>
            <p:nvPr/>
          </p:nvSpPr>
          <p:spPr>
            <a:xfrm>
              <a:off x="5734050" y="293751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37CE15D-E3B6-40D7-A114-1C498CC9316A}"/>
                </a:ext>
              </a:extLst>
            </p:cNvPr>
            <p:cNvSpPr/>
            <p:nvPr/>
          </p:nvSpPr>
          <p:spPr>
            <a:xfrm>
              <a:off x="5833110" y="300609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C1B1572-22E0-466B-A734-3202B925DA02}"/>
                </a:ext>
              </a:extLst>
            </p:cNvPr>
            <p:cNvSpPr/>
            <p:nvPr/>
          </p:nvSpPr>
          <p:spPr>
            <a:xfrm>
              <a:off x="5661660" y="312039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E746BD7-EA11-40A2-A2A2-108D300A1E13}"/>
                </a:ext>
              </a:extLst>
            </p:cNvPr>
            <p:cNvSpPr/>
            <p:nvPr/>
          </p:nvSpPr>
          <p:spPr>
            <a:xfrm>
              <a:off x="7071360" y="442341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BBB5CD6C-F7E5-4E0A-96D4-2CED18E9245C}"/>
                </a:ext>
              </a:extLst>
            </p:cNvPr>
            <p:cNvSpPr/>
            <p:nvPr/>
          </p:nvSpPr>
          <p:spPr>
            <a:xfrm>
              <a:off x="7452360" y="392049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29F6026-2A70-431D-A54E-95DBFD78A046}"/>
                </a:ext>
              </a:extLst>
            </p:cNvPr>
            <p:cNvSpPr/>
            <p:nvPr/>
          </p:nvSpPr>
          <p:spPr>
            <a:xfrm>
              <a:off x="7524750" y="399288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5D187FF-C86B-41B4-8F72-07701C0CE376}"/>
                </a:ext>
              </a:extLst>
            </p:cNvPr>
            <p:cNvSpPr/>
            <p:nvPr/>
          </p:nvSpPr>
          <p:spPr>
            <a:xfrm>
              <a:off x="4602480" y="441198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8EF9883-F24B-407E-A407-8E864EB3CDF1}"/>
                </a:ext>
              </a:extLst>
            </p:cNvPr>
            <p:cNvSpPr/>
            <p:nvPr/>
          </p:nvSpPr>
          <p:spPr>
            <a:xfrm>
              <a:off x="4827270" y="443484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1D49E63-B9B3-4202-B9FC-218863ECAC7C}"/>
                </a:ext>
              </a:extLst>
            </p:cNvPr>
            <p:cNvSpPr/>
            <p:nvPr/>
          </p:nvSpPr>
          <p:spPr>
            <a:xfrm>
              <a:off x="4754880" y="494157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14C82C8-A461-4A38-9C9A-F97EA5DD5F4B}"/>
                </a:ext>
              </a:extLst>
            </p:cNvPr>
            <p:cNvSpPr/>
            <p:nvPr/>
          </p:nvSpPr>
          <p:spPr>
            <a:xfrm>
              <a:off x="5265420" y="467106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D8878A55-9653-47B1-A549-8FAF8CDECB5F}"/>
                </a:ext>
              </a:extLst>
            </p:cNvPr>
            <p:cNvSpPr/>
            <p:nvPr/>
          </p:nvSpPr>
          <p:spPr>
            <a:xfrm>
              <a:off x="5631180" y="465963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A0DF8CF-813E-467A-8BC8-83CB4CCB38E5}"/>
                </a:ext>
              </a:extLst>
            </p:cNvPr>
            <p:cNvSpPr/>
            <p:nvPr/>
          </p:nvSpPr>
          <p:spPr>
            <a:xfrm>
              <a:off x="6739890" y="495300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12597CD-92F1-47E2-AE45-5ECF61A67F91}"/>
                </a:ext>
              </a:extLst>
            </p:cNvPr>
            <p:cNvSpPr/>
            <p:nvPr/>
          </p:nvSpPr>
          <p:spPr>
            <a:xfrm>
              <a:off x="6911340" y="496062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33EDD7FE-951C-4770-A7EE-532F433757C2}"/>
                </a:ext>
              </a:extLst>
            </p:cNvPr>
            <p:cNvSpPr/>
            <p:nvPr/>
          </p:nvSpPr>
          <p:spPr>
            <a:xfrm>
              <a:off x="6987540" y="498348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C72B369-4E08-4955-A730-5495E47C932D}"/>
                </a:ext>
              </a:extLst>
            </p:cNvPr>
            <p:cNvSpPr/>
            <p:nvPr/>
          </p:nvSpPr>
          <p:spPr>
            <a:xfrm>
              <a:off x="6842760" y="536448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6AFB24AF-58BC-4358-A4E3-CD446169C491}"/>
                </a:ext>
              </a:extLst>
            </p:cNvPr>
            <p:cNvSpPr/>
            <p:nvPr/>
          </p:nvSpPr>
          <p:spPr>
            <a:xfrm>
              <a:off x="6915150" y="539877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FD85BCF-543E-46B9-A81B-761587959405}"/>
                </a:ext>
              </a:extLst>
            </p:cNvPr>
            <p:cNvSpPr/>
            <p:nvPr/>
          </p:nvSpPr>
          <p:spPr>
            <a:xfrm>
              <a:off x="6915150" y="565404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F33FCB1C-E3DF-44BA-A721-0B9C511721B1}"/>
                </a:ext>
              </a:extLst>
            </p:cNvPr>
            <p:cNvSpPr/>
            <p:nvPr/>
          </p:nvSpPr>
          <p:spPr>
            <a:xfrm>
              <a:off x="3455670" y="4583430"/>
              <a:ext cx="137160" cy="1352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975F4FC9-8BE0-4350-AE56-49AA97005500}"/>
                </a:ext>
              </a:extLst>
            </p:cNvPr>
            <p:cNvSpPr/>
            <p:nvPr/>
          </p:nvSpPr>
          <p:spPr>
            <a:xfrm>
              <a:off x="5676900" y="168021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ACF31E4-1927-403D-AF78-63D8DDA7B16C}"/>
                </a:ext>
              </a:extLst>
            </p:cNvPr>
            <p:cNvSpPr/>
            <p:nvPr/>
          </p:nvSpPr>
          <p:spPr>
            <a:xfrm>
              <a:off x="6111240" y="166497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6BEA139-13B2-4C6C-803D-E8CCC4A12085}"/>
                </a:ext>
              </a:extLst>
            </p:cNvPr>
            <p:cNvSpPr/>
            <p:nvPr/>
          </p:nvSpPr>
          <p:spPr>
            <a:xfrm>
              <a:off x="6330315" y="16116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C9DE3BB-5ED6-4939-B3F6-33591995FF5A}"/>
                </a:ext>
              </a:extLst>
            </p:cNvPr>
            <p:cNvSpPr/>
            <p:nvPr/>
          </p:nvSpPr>
          <p:spPr>
            <a:xfrm>
              <a:off x="6374130" y="1727835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ABD6BF9-7552-422C-9595-6D0AAE3815A6}"/>
                </a:ext>
              </a:extLst>
            </p:cNvPr>
            <p:cNvSpPr/>
            <p:nvPr/>
          </p:nvSpPr>
          <p:spPr>
            <a:xfrm>
              <a:off x="6537960" y="1720215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5C75BA0-9B78-45A1-B05D-12069BF5B524}"/>
                </a:ext>
              </a:extLst>
            </p:cNvPr>
            <p:cNvSpPr/>
            <p:nvPr/>
          </p:nvSpPr>
          <p:spPr>
            <a:xfrm>
              <a:off x="7383780" y="1670685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95FD9C56-2EE0-4B49-B9E8-BAE4FD2D1E89}"/>
                </a:ext>
              </a:extLst>
            </p:cNvPr>
            <p:cNvSpPr/>
            <p:nvPr/>
          </p:nvSpPr>
          <p:spPr>
            <a:xfrm>
              <a:off x="4638675" y="1464945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78CE9DA-7DD6-45F7-AE1D-1D3DAE98B51D}"/>
                </a:ext>
              </a:extLst>
            </p:cNvPr>
            <p:cNvSpPr/>
            <p:nvPr/>
          </p:nvSpPr>
          <p:spPr>
            <a:xfrm>
              <a:off x="6478905" y="140208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9D40DD85-7A1B-4B61-BBF9-B043ED6616D6}"/>
                </a:ext>
              </a:extLst>
            </p:cNvPr>
            <p:cNvSpPr/>
            <p:nvPr/>
          </p:nvSpPr>
          <p:spPr>
            <a:xfrm>
              <a:off x="7406640" y="12687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834DF7B5-7027-4875-9AEB-B900C4EBBBCB}"/>
                </a:ext>
              </a:extLst>
            </p:cNvPr>
            <p:cNvSpPr/>
            <p:nvPr/>
          </p:nvSpPr>
          <p:spPr>
            <a:xfrm>
              <a:off x="4993005" y="1011555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259182-A994-4285-9557-39D4A163A133}"/>
                </a:ext>
              </a:extLst>
            </p:cNvPr>
            <p:cNvSpPr/>
            <p:nvPr/>
          </p:nvSpPr>
          <p:spPr>
            <a:xfrm>
              <a:off x="4922520" y="9601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AAE4CFE-4A29-4DE0-89C4-86F04C7F574C}"/>
                </a:ext>
              </a:extLst>
            </p:cNvPr>
            <p:cNvSpPr/>
            <p:nvPr/>
          </p:nvSpPr>
          <p:spPr>
            <a:xfrm>
              <a:off x="6557010" y="102870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4BE9527-C566-4A81-9CFF-0604B168576A}"/>
                </a:ext>
              </a:extLst>
            </p:cNvPr>
            <p:cNvSpPr/>
            <p:nvPr/>
          </p:nvSpPr>
          <p:spPr>
            <a:xfrm>
              <a:off x="7646670" y="142113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6C88B75-3958-482D-B829-FEE3EA5051DB}"/>
                </a:ext>
              </a:extLst>
            </p:cNvPr>
            <p:cNvSpPr/>
            <p:nvPr/>
          </p:nvSpPr>
          <p:spPr>
            <a:xfrm>
              <a:off x="7947660" y="29032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01DC9AA-7010-4908-8D8D-357A7E67F55A}"/>
                </a:ext>
              </a:extLst>
            </p:cNvPr>
            <p:cNvSpPr/>
            <p:nvPr/>
          </p:nvSpPr>
          <p:spPr>
            <a:xfrm>
              <a:off x="8237220" y="3398520"/>
              <a:ext cx="137160" cy="135255"/>
            </a:xfrm>
            <a:prstGeom prst="ellipse">
              <a:avLst/>
            </a:prstGeom>
            <a:solidFill>
              <a:srgbClr val="E6A11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0A55CA53-270C-43BE-9A3F-2E30A07D1EAC}"/>
                </a:ext>
              </a:extLst>
            </p:cNvPr>
            <p:cNvSpPr/>
            <p:nvPr/>
          </p:nvSpPr>
          <p:spPr>
            <a:xfrm>
              <a:off x="8248650" y="289941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709200D-E681-491B-87F8-EF5264CF8E90}"/>
                </a:ext>
              </a:extLst>
            </p:cNvPr>
            <p:cNvSpPr/>
            <p:nvPr/>
          </p:nvSpPr>
          <p:spPr>
            <a:xfrm>
              <a:off x="8326755" y="2914650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13562CD7-10AD-4F98-9263-1B097AAEDCE9}"/>
                </a:ext>
              </a:extLst>
            </p:cNvPr>
            <p:cNvSpPr/>
            <p:nvPr/>
          </p:nvSpPr>
          <p:spPr>
            <a:xfrm>
              <a:off x="8399145" y="3476625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9C3F415-E823-46EB-83DD-8764FB5BF5FF}"/>
                </a:ext>
              </a:extLst>
            </p:cNvPr>
            <p:cNvSpPr/>
            <p:nvPr/>
          </p:nvSpPr>
          <p:spPr>
            <a:xfrm>
              <a:off x="8486775" y="3484245"/>
              <a:ext cx="137160" cy="135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3" name="Picture 192" descr="Map&#10;&#10;Description automatically generated">
            <a:extLst>
              <a:ext uri="{FF2B5EF4-FFF2-40B4-BE49-F238E27FC236}">
                <a16:creationId xmlns:a16="http://schemas.microsoft.com/office/drawing/2014/main" id="{D9567C2F-2BDB-4D67-9FB9-897AEDF2C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76750" r="57458" b="17944"/>
          <a:stretch/>
        </p:blipFill>
        <p:spPr>
          <a:xfrm>
            <a:off x="325582" y="5671476"/>
            <a:ext cx="4627418" cy="10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19EF5411-6C78-4EA6-883E-4AF7AE410FA6}"/>
              </a:ext>
            </a:extLst>
          </p:cNvPr>
          <p:cNvSpPr txBox="1"/>
          <p:nvPr/>
        </p:nvSpPr>
        <p:spPr>
          <a:xfrm>
            <a:off x="76261" y="1563084"/>
            <a:ext cx="34899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FS suggests household waste and municipal waste is segregated at the landfill.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Distribution of total PCB’s as found during the remedial investigation shows this to not be accurate</a:t>
            </a:r>
          </a:p>
        </p:txBody>
      </p:sp>
    </p:spTree>
    <p:extLst>
      <p:ext uri="{BB962C8B-B14F-4D97-AF65-F5344CB8AC3E}">
        <p14:creationId xmlns:p14="http://schemas.microsoft.com/office/powerpoint/2010/main" val="387776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0CE5-DFA8-4A7A-B967-AC7F2D51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Gaps-Addressed?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6D07B-5648-44FF-B746-41E016686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10" y="1600201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Additional surficial contamination on the Refuge identified.</a:t>
            </a:r>
          </a:p>
          <a:p>
            <a:r>
              <a:rPr lang="en-US" sz="2000" dirty="0"/>
              <a:t>Vertical extent of contamination is widespread as expected. </a:t>
            </a:r>
          </a:p>
          <a:p>
            <a:r>
              <a:rPr lang="en-US" sz="2000" dirty="0"/>
              <a:t>Areas of the landfill where active leaching is occurring onto the Refuge.</a:t>
            </a:r>
          </a:p>
          <a:p>
            <a:r>
              <a:rPr lang="en-US" sz="2000" dirty="0"/>
              <a:t>Geochemical conditions present do play a role in the transport and bioavailability of metals.</a:t>
            </a:r>
          </a:p>
          <a:p>
            <a:r>
              <a:rPr lang="en-US" sz="2000" dirty="0"/>
              <a:t>Widespread evidence of industrial waste disposal.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8234354-9E6B-41AB-9029-12870B8900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403725" y="2165152"/>
            <a:ext cx="4525962" cy="3394472"/>
          </a:xfrm>
        </p:spPr>
      </p:pic>
    </p:spTree>
    <p:extLst>
      <p:ext uri="{BB962C8B-B14F-4D97-AF65-F5344CB8AC3E}">
        <p14:creationId xmlns:p14="http://schemas.microsoft.com/office/powerpoint/2010/main" val="95185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2D952E-1AD6-4644-AE76-E5821BA2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Questions/Discussion</a:t>
            </a:r>
            <a:endParaRPr lang="en-US" dirty="0"/>
          </a:p>
        </p:txBody>
      </p:sp>
      <p:pic>
        <p:nvPicPr>
          <p:cNvPr id="7" name="Content Placeholder 6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0941A17D-2E33-4288-986D-7BBD585B1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4293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8ABCD-41E3-4559-A4F7-EB4EC5B4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/>
              <a:t>Rolling Knolls Landfill-Data Gap Investigation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3BC09-B8DC-4FFF-8119-9A7BA6E61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524" y="1804387"/>
            <a:ext cx="5041279" cy="4844991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FWS identified several areas where additional data was needed to more fully understand the landfill.</a:t>
            </a:r>
          </a:p>
          <a:p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Spatial gaps in surface soil and sediment sampling on Refuge.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Limited sub-surface samples in waste pile.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Interface between waste, surface water, shallow groundwater and sediment poorly understood.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Other field-based observations based on a more thorough look at Refuge owned part of the landfill.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E4CBD5-1006-46E1-A714-DD61DC5807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779108" y="2392262"/>
            <a:ext cx="4844990" cy="3633743"/>
          </a:xfrm>
        </p:spPr>
      </p:pic>
    </p:spTree>
    <p:extLst>
      <p:ext uri="{BB962C8B-B14F-4D97-AF65-F5344CB8AC3E}">
        <p14:creationId xmlns:p14="http://schemas.microsoft.com/office/powerpoint/2010/main" val="272762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8ABCD-41E3-4559-A4F7-EB4EC5B4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Rolling Knolls Landfill-Data Gap Investigation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714" y="1893590"/>
            <a:ext cx="443028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Total approximate cost: $750,000 via DOI’s Central Hazardous Material Fund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Field collection of additional surface and subsurface soil, sediment, surface water, pore water (to address data gaps) and geotechnical samples (to verify clay layer) on Refuge portion of the site.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Field work completed in May 2021</a:t>
            </a:r>
          </a:p>
          <a:p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72182" y="2229410"/>
            <a:ext cx="4838328" cy="36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E81E-0E95-44A4-83DD-87B96403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 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565DB-155E-40DE-BF03-30F1149C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98" y="1289481"/>
            <a:ext cx="8948691" cy="5293881"/>
          </a:xfrm>
        </p:spPr>
        <p:txBody>
          <a:bodyPr>
            <a:noAutofit/>
          </a:bodyPr>
          <a:lstStyle/>
          <a:p>
            <a:r>
              <a:rPr lang="en-US" sz="1800" dirty="0"/>
              <a:t>Address data gaps through the collection and analysis of additional sediment, surface water, pore water, surface soils, and subsurface soils in areas identified where sufficient data was lacking.</a:t>
            </a:r>
          </a:p>
          <a:p>
            <a:endParaRPr lang="en-US" sz="1800" dirty="0"/>
          </a:p>
          <a:p>
            <a:r>
              <a:rPr lang="en-US" sz="1800" dirty="0"/>
              <a:t>Gain a better understanding of the leaching potential of the landfill waste and the fate and transport of redox sensitive metals.  (adding to empirical observations of landfill leaching).</a:t>
            </a:r>
          </a:p>
          <a:p>
            <a:endParaRPr lang="en-US" sz="1800" dirty="0"/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of select borings to provide geotechnical data to better inform and guide the selection of an appropriate and protective remedy. </a:t>
            </a:r>
          </a:p>
          <a:p>
            <a:endParaRPr lang="en-US" sz="1800" dirty="0"/>
          </a:p>
          <a:p>
            <a:r>
              <a:rPr lang="en-US" sz="1800" dirty="0"/>
              <a:t>Collect other field-based observations about the nature of the landfill (i.e., presence and distribution of drums).</a:t>
            </a:r>
          </a:p>
          <a:p>
            <a:endParaRPr lang="en-US" sz="1800" dirty="0"/>
          </a:p>
          <a:p>
            <a:r>
              <a:rPr lang="en-US" sz="1800" dirty="0"/>
              <a:t>Share results with EPA and the PRP Group with the intent to supplement existing datasets and aide in the development of a remedial alternative.</a:t>
            </a:r>
          </a:p>
        </p:txBody>
      </p:sp>
    </p:spTree>
    <p:extLst>
      <p:ext uri="{BB962C8B-B14F-4D97-AF65-F5344CB8AC3E}">
        <p14:creationId xmlns:p14="http://schemas.microsoft.com/office/powerpoint/2010/main" val="404901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D5C5-4FBE-4CFA-9F34-45A64F9F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Rolling Knolls Landfill-Data Gap Investigation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7AA06-8112-4A83-A759-C7B5A9BE3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768" y="2572138"/>
            <a:ext cx="4151723" cy="263444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50000"/>
            </a:pPr>
            <a:r>
              <a:rPr lang="en-US" sz="2600"/>
              <a:t>31 surface soil samples</a:t>
            </a:r>
          </a:p>
          <a:p>
            <a:pPr>
              <a:buClr>
                <a:schemeClr val="tx1"/>
              </a:buClr>
              <a:buSzPct val="150000"/>
            </a:pPr>
            <a:r>
              <a:rPr lang="en-US" sz="2600"/>
              <a:t>55 subsurface soil samples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50000"/>
            </a:pPr>
            <a:r>
              <a:rPr lang="en-US" sz="2600"/>
              <a:t>47 pore water samples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50000"/>
            </a:pPr>
            <a:r>
              <a:rPr lang="en-US" sz="2600"/>
              <a:t>21 sediment samples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50000"/>
            </a:pPr>
            <a:r>
              <a:rPr lang="en-US" sz="2600"/>
              <a:t>10 surface water samples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A21017-48E4-44F9-B20D-EE0A61448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1934" y="2032418"/>
            <a:ext cx="4951855" cy="3713891"/>
          </a:xfrm>
        </p:spPr>
      </p:pic>
    </p:spTree>
    <p:extLst>
      <p:ext uri="{BB962C8B-B14F-4D97-AF65-F5344CB8AC3E}">
        <p14:creationId xmlns:p14="http://schemas.microsoft.com/office/powerpoint/2010/main" val="322238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F480-B8B3-417A-807C-420685F2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374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Field Observations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66292"/>
            <a:ext cx="486610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Visual evidence of widespread hazardous substances – mixed municipal and industrial waste throughout (hospital waste, electronics,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Numerous drum carcasses observed throughout the on-Refuge study area.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release of landfill leachate throughout the site, mostly along the eastern and southern portions of the waste pile onto the Refuge. </a:t>
            </a: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2BD5BE-F073-4278-AE82-C6695B2F87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8028" y="4010885"/>
            <a:ext cx="3793406" cy="2845054"/>
          </a:xfrm>
        </p:spPr>
      </p:pic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239715F8-D18B-4461-ABDE-88CD9DAE3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375728" y="936864"/>
            <a:ext cx="3513166" cy="26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0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720850-F267-43E5-8EF3-7F64577B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1048789"/>
            <a:ext cx="2937164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RI Soil Sample Locations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425E89D1-2CBB-474C-AA90-0C33B5398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2916" r="4085" b="30404"/>
          <a:stretch/>
        </p:blipFill>
        <p:spPr>
          <a:xfrm>
            <a:off x="3093498" y="0"/>
            <a:ext cx="6050502" cy="6858000"/>
          </a:xfrm>
        </p:spPr>
      </p:pic>
    </p:spTree>
    <p:extLst>
      <p:ext uri="{BB962C8B-B14F-4D97-AF65-F5344CB8AC3E}">
        <p14:creationId xmlns:p14="http://schemas.microsoft.com/office/powerpoint/2010/main" val="36400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E88D-10B8-40FF-BB89-4907D960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81" y="869442"/>
            <a:ext cx="2889683" cy="826193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FWS Soil Sample Locations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BA460897-2DCF-4D3D-84E3-1BEBBC014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9848" r="39787" b="13424"/>
          <a:stretch/>
        </p:blipFill>
        <p:spPr>
          <a:xfrm>
            <a:off x="3346883" y="1"/>
            <a:ext cx="5797118" cy="6858000"/>
          </a:xfrm>
        </p:spPr>
      </p:pic>
    </p:spTree>
    <p:extLst>
      <p:ext uri="{BB962C8B-B14F-4D97-AF65-F5344CB8AC3E}">
        <p14:creationId xmlns:p14="http://schemas.microsoft.com/office/powerpoint/2010/main" val="311632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8FC910-ADF3-48CE-9B56-4C70097D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7613"/>
            <a:ext cx="3178206" cy="1143000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RI Sediment and Surface Water Locations</a:t>
            </a:r>
            <a:endParaRPr lang="en-US" sz="2400" dirty="0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1BFF2CE8-1540-4BDD-829C-E4C70C1E0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2870" r="4804" b="27230"/>
          <a:stretch/>
        </p:blipFill>
        <p:spPr>
          <a:xfrm>
            <a:off x="3327110" y="0"/>
            <a:ext cx="5816889" cy="6858000"/>
          </a:xfrm>
        </p:spPr>
      </p:pic>
    </p:spTree>
    <p:extLst>
      <p:ext uri="{BB962C8B-B14F-4D97-AF65-F5344CB8AC3E}">
        <p14:creationId xmlns:p14="http://schemas.microsoft.com/office/powerpoint/2010/main" val="3714765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25427</TotalTime>
  <Words>671</Words>
  <Application>Microsoft Office PowerPoint</Application>
  <PresentationFormat>On-screen Show (4:3)</PresentationFormat>
  <Paragraphs>71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Rolling Knolls Landfill Data Gaps Investigation</vt:lpstr>
      <vt:lpstr> Rolling Knolls Landfill-Data Gap Investigation</vt:lpstr>
      <vt:lpstr>Rolling Knolls Landfill-Data Gap Investigation</vt:lpstr>
      <vt:lpstr>Investigation Goals</vt:lpstr>
      <vt:lpstr>Rolling Knolls Landfill-Data Gap Investigation</vt:lpstr>
      <vt:lpstr>Field Observations</vt:lpstr>
      <vt:lpstr>RI Soil Sample Locations</vt:lpstr>
      <vt:lpstr>FWS Soil Sample Locations</vt:lpstr>
      <vt:lpstr>RI Sediment and Surface Water Locations</vt:lpstr>
      <vt:lpstr>Sediment Sample Locations</vt:lpstr>
      <vt:lpstr>Surface Water and Pore Water Sample Locations</vt:lpstr>
      <vt:lpstr>Investigation Results</vt:lpstr>
      <vt:lpstr>Investigation Results </vt:lpstr>
      <vt:lpstr>Investigation Results</vt:lpstr>
      <vt:lpstr>PCB Exceedances as Shown in the RI</vt:lpstr>
      <vt:lpstr>Data Gaps-Addressed?</vt:lpstr>
      <vt:lpstr>Questions/Discussion</vt:lpstr>
    </vt:vector>
  </TitlesOfParts>
  <Company>U.S. Fish &amp; Wildlife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Molnar, George Christopher</dc:creator>
  <cp:lastModifiedBy>Molnar, George C</cp:lastModifiedBy>
  <cp:revision>472</cp:revision>
  <cp:lastPrinted>2019-03-05T14:17:08Z</cp:lastPrinted>
  <dcterms:created xsi:type="dcterms:W3CDTF">2019-02-04T19:26:50Z</dcterms:created>
  <dcterms:modified xsi:type="dcterms:W3CDTF">2022-02-15T18:52:38Z</dcterms:modified>
</cp:coreProperties>
</file>